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2"/>
  </p:notesMasterIdLst>
  <p:sldIdLst>
    <p:sldId id="334" r:id="rId2"/>
    <p:sldId id="256" r:id="rId3"/>
    <p:sldId id="364" r:id="rId4"/>
    <p:sldId id="369" r:id="rId5"/>
    <p:sldId id="370" r:id="rId6"/>
    <p:sldId id="335" r:id="rId7"/>
    <p:sldId id="323" r:id="rId8"/>
    <p:sldId id="259" r:id="rId9"/>
    <p:sldId id="265" r:id="rId10"/>
    <p:sldId id="257" r:id="rId11"/>
    <p:sldId id="261" r:id="rId12"/>
    <p:sldId id="268" r:id="rId13"/>
    <p:sldId id="258" r:id="rId14"/>
    <p:sldId id="267" r:id="rId15"/>
    <p:sldId id="260" r:id="rId16"/>
    <p:sldId id="266" r:id="rId17"/>
    <p:sldId id="269" r:id="rId18"/>
    <p:sldId id="262" r:id="rId19"/>
    <p:sldId id="270" r:id="rId20"/>
    <p:sldId id="271" r:id="rId21"/>
    <p:sldId id="272" r:id="rId22"/>
    <p:sldId id="274" r:id="rId23"/>
    <p:sldId id="273" r:id="rId24"/>
    <p:sldId id="371" r:id="rId25"/>
    <p:sldId id="372" r:id="rId26"/>
    <p:sldId id="366" r:id="rId27"/>
    <p:sldId id="360" r:id="rId28"/>
    <p:sldId id="361" r:id="rId29"/>
    <p:sldId id="359" r:id="rId30"/>
    <p:sldId id="336" r:id="rId31"/>
  </p:sldIdLst>
  <p:sldSz cx="12192000" cy="6858000"/>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0E48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7961" autoAdjust="0"/>
    <p:restoredTop sz="94660"/>
  </p:normalViewPr>
  <p:slideViewPr>
    <p:cSldViewPr snapToGrid="0">
      <p:cViewPr varScale="1">
        <p:scale>
          <a:sx n="70" d="100"/>
          <a:sy n="70" d="100"/>
        </p:scale>
        <p:origin x="1493" y="2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D3ED927-9D12-409C-89D8-03EB75A857F1}" type="datetimeFigureOut">
              <a:rPr lang="en-US" smtClean="0"/>
              <a:t>2/2/2026</a:t>
            </a:fld>
            <a:endParaRPr lang="en-US"/>
          </a:p>
        </p:txBody>
      </p:sp>
      <p:sp>
        <p:nvSpPr>
          <p:cNvPr id="4" name="Espaço Reservado para Imagem de Sli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94AD21D-30C0-42D7-905E-03EAA95A30A2}" type="slidenum">
              <a:rPr lang="en-US" smtClean="0"/>
              <a:t>‹nº›</a:t>
            </a:fld>
            <a:endParaRPr lang="en-US"/>
          </a:p>
        </p:txBody>
      </p:sp>
    </p:spTree>
    <p:extLst>
      <p:ext uri="{BB962C8B-B14F-4D97-AF65-F5344CB8AC3E}">
        <p14:creationId xmlns:p14="http://schemas.microsoft.com/office/powerpoint/2010/main" val="11216983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06862C3B-6A90-45D0-865A-5B8A1E69BE23}" type="slidenum">
              <a:rPr lang="pt-BR" smtClean="0"/>
              <a:t>2</a:t>
            </a:fld>
            <a:endParaRPr lang="pt-BR"/>
          </a:p>
        </p:txBody>
      </p:sp>
    </p:spTree>
    <p:extLst>
      <p:ext uri="{BB962C8B-B14F-4D97-AF65-F5344CB8AC3E}">
        <p14:creationId xmlns:p14="http://schemas.microsoft.com/office/powerpoint/2010/main" val="37111157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06726E5-1B0A-DBF8-97C6-B60E2F03B6DE}"/>
              </a:ext>
            </a:extLst>
          </p:cNvPr>
          <p:cNvSpPr>
            <a:spLocks noGrp="1"/>
          </p:cNvSpPr>
          <p:nvPr>
            <p:ph type="ctrTitle"/>
          </p:nvPr>
        </p:nvSpPr>
        <p:spPr>
          <a:xfrm>
            <a:off x="1524000" y="1122363"/>
            <a:ext cx="9144000" cy="2387600"/>
          </a:xfrm>
        </p:spPr>
        <p:txBody>
          <a:bodyPr anchor="b"/>
          <a:lstStyle>
            <a:lvl1pPr algn="ctr">
              <a:defRPr sz="6000"/>
            </a:lvl1pPr>
          </a:lstStyle>
          <a:p>
            <a:r>
              <a:rPr lang="pt-BR"/>
              <a:t>Clique para editar o título Mestre</a:t>
            </a:r>
          </a:p>
        </p:txBody>
      </p:sp>
      <p:sp>
        <p:nvSpPr>
          <p:cNvPr id="3" name="Subtítulo 2">
            <a:extLst>
              <a:ext uri="{FF2B5EF4-FFF2-40B4-BE49-F238E27FC236}">
                <a16:creationId xmlns:a16="http://schemas.microsoft.com/office/drawing/2014/main" id="{F7482BB6-39DA-61DF-60F0-65FFEBE9357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p>
        </p:txBody>
      </p:sp>
      <p:sp>
        <p:nvSpPr>
          <p:cNvPr id="4" name="Espaço Reservado para Data 3">
            <a:extLst>
              <a:ext uri="{FF2B5EF4-FFF2-40B4-BE49-F238E27FC236}">
                <a16:creationId xmlns:a16="http://schemas.microsoft.com/office/drawing/2014/main" id="{7586BBB6-7873-5814-20E5-7C63307B2D52}"/>
              </a:ext>
            </a:extLst>
          </p:cNvPr>
          <p:cNvSpPr>
            <a:spLocks noGrp="1"/>
          </p:cNvSpPr>
          <p:nvPr>
            <p:ph type="dt" sz="half" idx="10"/>
          </p:nvPr>
        </p:nvSpPr>
        <p:spPr/>
        <p:txBody>
          <a:bodyPr/>
          <a:lstStyle/>
          <a:p>
            <a:fld id="{7C5065FC-E919-4A17-9DEC-621E443F4E79}" type="datetimeFigureOut">
              <a:rPr lang="pt-BR" smtClean="0"/>
              <a:t>02/02/2026</a:t>
            </a:fld>
            <a:endParaRPr lang="pt-BR"/>
          </a:p>
        </p:txBody>
      </p:sp>
      <p:sp>
        <p:nvSpPr>
          <p:cNvPr id="5" name="Espaço Reservado para Rodapé 4">
            <a:extLst>
              <a:ext uri="{FF2B5EF4-FFF2-40B4-BE49-F238E27FC236}">
                <a16:creationId xmlns:a16="http://schemas.microsoft.com/office/drawing/2014/main" id="{26D16536-09EA-AF39-89E0-C433ADF30243}"/>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51D32D17-22CD-725A-38A8-1F765535C4E4}"/>
              </a:ext>
            </a:extLst>
          </p:cNvPr>
          <p:cNvSpPr>
            <a:spLocks noGrp="1"/>
          </p:cNvSpPr>
          <p:nvPr>
            <p:ph type="sldNum" sz="quarter" idx="12"/>
          </p:nvPr>
        </p:nvSpPr>
        <p:spPr/>
        <p:txBody>
          <a:bodyPr/>
          <a:lstStyle/>
          <a:p>
            <a:fld id="{43949588-E853-4F3A-BCFE-9AB448AEF4FD}" type="slidenum">
              <a:rPr lang="pt-BR" smtClean="0"/>
              <a:t>‹nº›</a:t>
            </a:fld>
            <a:endParaRPr lang="pt-BR"/>
          </a:p>
        </p:txBody>
      </p:sp>
    </p:spTree>
    <p:extLst>
      <p:ext uri="{BB962C8B-B14F-4D97-AF65-F5344CB8AC3E}">
        <p14:creationId xmlns:p14="http://schemas.microsoft.com/office/powerpoint/2010/main" val="30280693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ADB1FA2-45C5-61F9-00D7-87E1377DAFDE}"/>
              </a:ext>
            </a:extLst>
          </p:cNvPr>
          <p:cNvSpPr>
            <a:spLocks noGrp="1"/>
          </p:cNvSpPr>
          <p:nvPr>
            <p:ph type="title"/>
          </p:nvPr>
        </p:nvSpPr>
        <p:spPr/>
        <p:txBody>
          <a:bodyPr/>
          <a:lstStyle/>
          <a:p>
            <a:r>
              <a:rPr lang="pt-BR"/>
              <a:t>Clique para editar o título Mestre</a:t>
            </a:r>
          </a:p>
        </p:txBody>
      </p:sp>
      <p:sp>
        <p:nvSpPr>
          <p:cNvPr id="3" name="Espaço Reservado para Texto Vertical 2">
            <a:extLst>
              <a:ext uri="{FF2B5EF4-FFF2-40B4-BE49-F238E27FC236}">
                <a16:creationId xmlns:a16="http://schemas.microsoft.com/office/drawing/2014/main" id="{EF716862-80CA-9246-C5BD-2E4173337DB2}"/>
              </a:ext>
            </a:extLst>
          </p:cNvPr>
          <p:cNvSpPr>
            <a:spLocks noGrp="1"/>
          </p:cNvSpPr>
          <p:nvPr>
            <p:ph type="body" orient="vert" idx="1"/>
          </p:nvPr>
        </p:nvSpPr>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8354B18C-B11F-481B-3932-3731B5F8F241}"/>
              </a:ext>
            </a:extLst>
          </p:cNvPr>
          <p:cNvSpPr>
            <a:spLocks noGrp="1"/>
          </p:cNvSpPr>
          <p:nvPr>
            <p:ph type="dt" sz="half" idx="10"/>
          </p:nvPr>
        </p:nvSpPr>
        <p:spPr/>
        <p:txBody>
          <a:bodyPr/>
          <a:lstStyle/>
          <a:p>
            <a:fld id="{7C5065FC-E919-4A17-9DEC-621E443F4E79}" type="datetimeFigureOut">
              <a:rPr lang="pt-BR" smtClean="0"/>
              <a:t>02/02/2026</a:t>
            </a:fld>
            <a:endParaRPr lang="pt-BR"/>
          </a:p>
        </p:txBody>
      </p:sp>
      <p:sp>
        <p:nvSpPr>
          <p:cNvPr id="5" name="Espaço Reservado para Rodapé 4">
            <a:extLst>
              <a:ext uri="{FF2B5EF4-FFF2-40B4-BE49-F238E27FC236}">
                <a16:creationId xmlns:a16="http://schemas.microsoft.com/office/drawing/2014/main" id="{9AADB103-2830-04B2-D580-4090DEC38D7D}"/>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812E4B3D-7C47-CA22-715E-1CCA1CBF4CB4}"/>
              </a:ext>
            </a:extLst>
          </p:cNvPr>
          <p:cNvSpPr>
            <a:spLocks noGrp="1"/>
          </p:cNvSpPr>
          <p:nvPr>
            <p:ph type="sldNum" sz="quarter" idx="12"/>
          </p:nvPr>
        </p:nvSpPr>
        <p:spPr/>
        <p:txBody>
          <a:bodyPr/>
          <a:lstStyle/>
          <a:p>
            <a:fld id="{43949588-E853-4F3A-BCFE-9AB448AEF4FD}" type="slidenum">
              <a:rPr lang="pt-BR" smtClean="0"/>
              <a:t>‹nº›</a:t>
            </a:fld>
            <a:endParaRPr lang="pt-BR"/>
          </a:p>
        </p:txBody>
      </p:sp>
    </p:spTree>
    <p:extLst>
      <p:ext uri="{BB962C8B-B14F-4D97-AF65-F5344CB8AC3E}">
        <p14:creationId xmlns:p14="http://schemas.microsoft.com/office/powerpoint/2010/main" val="36436012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1838C828-C60A-4137-9ABE-D175113BD3BB}"/>
              </a:ext>
            </a:extLst>
          </p:cNvPr>
          <p:cNvSpPr>
            <a:spLocks noGrp="1"/>
          </p:cNvSpPr>
          <p:nvPr>
            <p:ph type="title" orient="vert"/>
          </p:nvPr>
        </p:nvSpPr>
        <p:spPr>
          <a:xfrm>
            <a:off x="8724900" y="365125"/>
            <a:ext cx="2628900" cy="5811838"/>
          </a:xfrm>
        </p:spPr>
        <p:txBody>
          <a:bodyPr vert="eaVert"/>
          <a:lstStyle/>
          <a:p>
            <a:r>
              <a:rPr lang="pt-BR"/>
              <a:t>Clique para editar o título Mestre</a:t>
            </a:r>
          </a:p>
        </p:txBody>
      </p:sp>
      <p:sp>
        <p:nvSpPr>
          <p:cNvPr id="3" name="Espaço Reservado para Texto Vertical 2">
            <a:extLst>
              <a:ext uri="{FF2B5EF4-FFF2-40B4-BE49-F238E27FC236}">
                <a16:creationId xmlns:a16="http://schemas.microsoft.com/office/drawing/2014/main" id="{2CB030A4-A02E-9C0E-0808-24EA25BE79A2}"/>
              </a:ext>
            </a:extLst>
          </p:cNvPr>
          <p:cNvSpPr>
            <a:spLocks noGrp="1"/>
          </p:cNvSpPr>
          <p:nvPr>
            <p:ph type="body" orient="vert" idx="1"/>
          </p:nvPr>
        </p:nvSpPr>
        <p:spPr>
          <a:xfrm>
            <a:off x="838200" y="365125"/>
            <a:ext cx="7734300" cy="5811838"/>
          </a:xfrm>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4EC73996-E249-94EF-1BD7-2952EDAC2586}"/>
              </a:ext>
            </a:extLst>
          </p:cNvPr>
          <p:cNvSpPr>
            <a:spLocks noGrp="1"/>
          </p:cNvSpPr>
          <p:nvPr>
            <p:ph type="dt" sz="half" idx="10"/>
          </p:nvPr>
        </p:nvSpPr>
        <p:spPr/>
        <p:txBody>
          <a:bodyPr/>
          <a:lstStyle/>
          <a:p>
            <a:fld id="{7C5065FC-E919-4A17-9DEC-621E443F4E79}" type="datetimeFigureOut">
              <a:rPr lang="pt-BR" smtClean="0"/>
              <a:t>02/02/2026</a:t>
            </a:fld>
            <a:endParaRPr lang="pt-BR"/>
          </a:p>
        </p:txBody>
      </p:sp>
      <p:sp>
        <p:nvSpPr>
          <p:cNvPr id="5" name="Espaço Reservado para Rodapé 4">
            <a:extLst>
              <a:ext uri="{FF2B5EF4-FFF2-40B4-BE49-F238E27FC236}">
                <a16:creationId xmlns:a16="http://schemas.microsoft.com/office/drawing/2014/main" id="{6271E475-B572-4870-3525-4F18081A5028}"/>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0B168305-A7C7-5B81-3EEF-1CBE743C7AB3}"/>
              </a:ext>
            </a:extLst>
          </p:cNvPr>
          <p:cNvSpPr>
            <a:spLocks noGrp="1"/>
          </p:cNvSpPr>
          <p:nvPr>
            <p:ph type="sldNum" sz="quarter" idx="12"/>
          </p:nvPr>
        </p:nvSpPr>
        <p:spPr/>
        <p:txBody>
          <a:bodyPr/>
          <a:lstStyle/>
          <a:p>
            <a:fld id="{43949588-E853-4F3A-BCFE-9AB448AEF4FD}" type="slidenum">
              <a:rPr lang="pt-BR" smtClean="0"/>
              <a:t>‹nº›</a:t>
            </a:fld>
            <a:endParaRPr lang="pt-BR"/>
          </a:p>
        </p:txBody>
      </p:sp>
    </p:spTree>
    <p:extLst>
      <p:ext uri="{BB962C8B-B14F-4D97-AF65-F5344CB8AC3E}">
        <p14:creationId xmlns:p14="http://schemas.microsoft.com/office/powerpoint/2010/main" val="15442087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0EFCC35-3242-6B04-236A-924A8EC54CD8}"/>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EB788AD3-361A-DB2C-885C-6977E4662B0B}"/>
              </a:ext>
            </a:extLst>
          </p:cNvPr>
          <p:cNvSpPr>
            <a:spLocks noGrp="1"/>
          </p:cNvSpPr>
          <p:nvPr>
            <p:ph idx="1"/>
          </p:nvPr>
        </p:nvSpPr>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7B698A4C-DD99-92B8-7A20-D5A217449DEE}"/>
              </a:ext>
            </a:extLst>
          </p:cNvPr>
          <p:cNvSpPr>
            <a:spLocks noGrp="1"/>
          </p:cNvSpPr>
          <p:nvPr>
            <p:ph type="dt" sz="half" idx="10"/>
          </p:nvPr>
        </p:nvSpPr>
        <p:spPr/>
        <p:txBody>
          <a:bodyPr/>
          <a:lstStyle/>
          <a:p>
            <a:fld id="{7C5065FC-E919-4A17-9DEC-621E443F4E79}" type="datetimeFigureOut">
              <a:rPr lang="pt-BR" smtClean="0"/>
              <a:t>02/02/2026</a:t>
            </a:fld>
            <a:endParaRPr lang="pt-BR"/>
          </a:p>
        </p:txBody>
      </p:sp>
      <p:sp>
        <p:nvSpPr>
          <p:cNvPr id="5" name="Espaço Reservado para Rodapé 4">
            <a:extLst>
              <a:ext uri="{FF2B5EF4-FFF2-40B4-BE49-F238E27FC236}">
                <a16:creationId xmlns:a16="http://schemas.microsoft.com/office/drawing/2014/main" id="{087C60EF-FAF3-A460-0C2A-DB4D1B62CA46}"/>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05BA1961-F9DB-49F8-ADA3-3A0CA8DFDF49}"/>
              </a:ext>
            </a:extLst>
          </p:cNvPr>
          <p:cNvSpPr>
            <a:spLocks noGrp="1"/>
          </p:cNvSpPr>
          <p:nvPr>
            <p:ph type="sldNum" sz="quarter" idx="12"/>
          </p:nvPr>
        </p:nvSpPr>
        <p:spPr/>
        <p:txBody>
          <a:bodyPr/>
          <a:lstStyle/>
          <a:p>
            <a:fld id="{43949588-E853-4F3A-BCFE-9AB448AEF4FD}" type="slidenum">
              <a:rPr lang="pt-BR" smtClean="0"/>
              <a:t>‹nº›</a:t>
            </a:fld>
            <a:endParaRPr lang="pt-BR"/>
          </a:p>
        </p:txBody>
      </p:sp>
    </p:spTree>
    <p:extLst>
      <p:ext uri="{BB962C8B-B14F-4D97-AF65-F5344CB8AC3E}">
        <p14:creationId xmlns:p14="http://schemas.microsoft.com/office/powerpoint/2010/main" val="14299364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F524BC3-F766-BFC6-44CB-92D2148C87AB}"/>
              </a:ext>
            </a:extLst>
          </p:cNvPr>
          <p:cNvSpPr>
            <a:spLocks noGrp="1"/>
          </p:cNvSpPr>
          <p:nvPr>
            <p:ph type="title"/>
          </p:nvPr>
        </p:nvSpPr>
        <p:spPr>
          <a:xfrm>
            <a:off x="831850" y="1709738"/>
            <a:ext cx="10515600" cy="2852737"/>
          </a:xfrm>
        </p:spPr>
        <p:txBody>
          <a:bodyPr anchor="b"/>
          <a:lstStyle>
            <a:lvl1pPr>
              <a:defRPr sz="6000"/>
            </a:lvl1pPr>
          </a:lstStyle>
          <a:p>
            <a:r>
              <a:rPr lang="pt-BR"/>
              <a:t>Clique para editar o título Mestre</a:t>
            </a:r>
          </a:p>
        </p:txBody>
      </p:sp>
      <p:sp>
        <p:nvSpPr>
          <p:cNvPr id="3" name="Espaço Reservado para Texto 2">
            <a:extLst>
              <a:ext uri="{FF2B5EF4-FFF2-40B4-BE49-F238E27FC236}">
                <a16:creationId xmlns:a16="http://schemas.microsoft.com/office/drawing/2014/main" id="{B05E31C9-4C89-2CB6-888B-5D2A948723BF}"/>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pt-BR"/>
              <a:t>Clique para editar os estilos de texto Mestres</a:t>
            </a:r>
          </a:p>
        </p:txBody>
      </p:sp>
      <p:sp>
        <p:nvSpPr>
          <p:cNvPr id="4" name="Espaço Reservado para Data 3">
            <a:extLst>
              <a:ext uri="{FF2B5EF4-FFF2-40B4-BE49-F238E27FC236}">
                <a16:creationId xmlns:a16="http://schemas.microsoft.com/office/drawing/2014/main" id="{0516B43B-A805-A113-A1E4-FB6470AD244F}"/>
              </a:ext>
            </a:extLst>
          </p:cNvPr>
          <p:cNvSpPr>
            <a:spLocks noGrp="1"/>
          </p:cNvSpPr>
          <p:nvPr>
            <p:ph type="dt" sz="half" idx="10"/>
          </p:nvPr>
        </p:nvSpPr>
        <p:spPr/>
        <p:txBody>
          <a:bodyPr/>
          <a:lstStyle/>
          <a:p>
            <a:fld id="{7C5065FC-E919-4A17-9DEC-621E443F4E79}" type="datetimeFigureOut">
              <a:rPr lang="pt-BR" smtClean="0"/>
              <a:t>02/02/2026</a:t>
            </a:fld>
            <a:endParaRPr lang="pt-BR"/>
          </a:p>
        </p:txBody>
      </p:sp>
      <p:sp>
        <p:nvSpPr>
          <p:cNvPr id="5" name="Espaço Reservado para Rodapé 4">
            <a:extLst>
              <a:ext uri="{FF2B5EF4-FFF2-40B4-BE49-F238E27FC236}">
                <a16:creationId xmlns:a16="http://schemas.microsoft.com/office/drawing/2014/main" id="{2549BA13-71B1-D032-669F-880DB820357E}"/>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D1146934-4F7B-B71D-485B-0E0F287765D7}"/>
              </a:ext>
            </a:extLst>
          </p:cNvPr>
          <p:cNvSpPr>
            <a:spLocks noGrp="1"/>
          </p:cNvSpPr>
          <p:nvPr>
            <p:ph type="sldNum" sz="quarter" idx="12"/>
          </p:nvPr>
        </p:nvSpPr>
        <p:spPr/>
        <p:txBody>
          <a:bodyPr/>
          <a:lstStyle/>
          <a:p>
            <a:fld id="{43949588-E853-4F3A-BCFE-9AB448AEF4FD}" type="slidenum">
              <a:rPr lang="pt-BR" smtClean="0"/>
              <a:t>‹nº›</a:t>
            </a:fld>
            <a:endParaRPr lang="pt-BR"/>
          </a:p>
        </p:txBody>
      </p:sp>
    </p:spTree>
    <p:extLst>
      <p:ext uri="{BB962C8B-B14F-4D97-AF65-F5344CB8AC3E}">
        <p14:creationId xmlns:p14="http://schemas.microsoft.com/office/powerpoint/2010/main" val="3738293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9E8A3D4-ECD4-E472-9A7F-E0562C629EF6}"/>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F85C71C7-E553-BC4F-B4A3-F69A5A355520}"/>
              </a:ext>
            </a:extLst>
          </p:cNvPr>
          <p:cNvSpPr>
            <a:spLocks noGrp="1"/>
          </p:cNvSpPr>
          <p:nvPr>
            <p:ph sz="half" idx="1"/>
          </p:nvPr>
        </p:nvSpPr>
        <p:spPr>
          <a:xfrm>
            <a:off x="838200" y="1825625"/>
            <a:ext cx="51816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a:extLst>
              <a:ext uri="{FF2B5EF4-FFF2-40B4-BE49-F238E27FC236}">
                <a16:creationId xmlns:a16="http://schemas.microsoft.com/office/drawing/2014/main" id="{690762D4-ECBA-11EB-15E6-E46BD82FDD69}"/>
              </a:ext>
            </a:extLst>
          </p:cNvPr>
          <p:cNvSpPr>
            <a:spLocks noGrp="1"/>
          </p:cNvSpPr>
          <p:nvPr>
            <p:ph sz="half" idx="2"/>
          </p:nvPr>
        </p:nvSpPr>
        <p:spPr>
          <a:xfrm>
            <a:off x="6172200" y="1825625"/>
            <a:ext cx="51816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a:extLst>
              <a:ext uri="{FF2B5EF4-FFF2-40B4-BE49-F238E27FC236}">
                <a16:creationId xmlns:a16="http://schemas.microsoft.com/office/drawing/2014/main" id="{9A831E7B-5368-F6B9-E6DE-295C6FCA29F5}"/>
              </a:ext>
            </a:extLst>
          </p:cNvPr>
          <p:cNvSpPr>
            <a:spLocks noGrp="1"/>
          </p:cNvSpPr>
          <p:nvPr>
            <p:ph type="dt" sz="half" idx="10"/>
          </p:nvPr>
        </p:nvSpPr>
        <p:spPr/>
        <p:txBody>
          <a:bodyPr/>
          <a:lstStyle/>
          <a:p>
            <a:fld id="{7C5065FC-E919-4A17-9DEC-621E443F4E79}" type="datetimeFigureOut">
              <a:rPr lang="pt-BR" smtClean="0"/>
              <a:t>02/02/2026</a:t>
            </a:fld>
            <a:endParaRPr lang="pt-BR"/>
          </a:p>
        </p:txBody>
      </p:sp>
      <p:sp>
        <p:nvSpPr>
          <p:cNvPr id="6" name="Espaço Reservado para Rodapé 5">
            <a:extLst>
              <a:ext uri="{FF2B5EF4-FFF2-40B4-BE49-F238E27FC236}">
                <a16:creationId xmlns:a16="http://schemas.microsoft.com/office/drawing/2014/main" id="{CA94E40F-4809-14C5-A033-59FA552FA5D8}"/>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415F50E3-E40C-FCF0-0BF5-BDFCF570E66B}"/>
              </a:ext>
            </a:extLst>
          </p:cNvPr>
          <p:cNvSpPr>
            <a:spLocks noGrp="1"/>
          </p:cNvSpPr>
          <p:nvPr>
            <p:ph type="sldNum" sz="quarter" idx="12"/>
          </p:nvPr>
        </p:nvSpPr>
        <p:spPr/>
        <p:txBody>
          <a:bodyPr/>
          <a:lstStyle/>
          <a:p>
            <a:fld id="{43949588-E853-4F3A-BCFE-9AB448AEF4FD}" type="slidenum">
              <a:rPr lang="pt-BR" smtClean="0"/>
              <a:t>‹nº›</a:t>
            </a:fld>
            <a:endParaRPr lang="pt-BR"/>
          </a:p>
        </p:txBody>
      </p:sp>
    </p:spTree>
    <p:extLst>
      <p:ext uri="{BB962C8B-B14F-4D97-AF65-F5344CB8AC3E}">
        <p14:creationId xmlns:p14="http://schemas.microsoft.com/office/powerpoint/2010/main" val="32220437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860B267-9972-C695-BB78-08376CD6776E}"/>
              </a:ext>
            </a:extLst>
          </p:cNvPr>
          <p:cNvSpPr>
            <a:spLocks noGrp="1"/>
          </p:cNvSpPr>
          <p:nvPr>
            <p:ph type="title"/>
          </p:nvPr>
        </p:nvSpPr>
        <p:spPr>
          <a:xfrm>
            <a:off x="839788" y="365125"/>
            <a:ext cx="10515600" cy="1325563"/>
          </a:xfrm>
        </p:spPr>
        <p:txBody>
          <a:bodyPr/>
          <a:lstStyle/>
          <a:p>
            <a:r>
              <a:rPr lang="pt-BR"/>
              <a:t>Clique para editar o título Mestre</a:t>
            </a:r>
          </a:p>
        </p:txBody>
      </p:sp>
      <p:sp>
        <p:nvSpPr>
          <p:cNvPr id="3" name="Espaço Reservado para Texto 2">
            <a:extLst>
              <a:ext uri="{FF2B5EF4-FFF2-40B4-BE49-F238E27FC236}">
                <a16:creationId xmlns:a16="http://schemas.microsoft.com/office/drawing/2014/main" id="{31D8F065-407D-CE56-B2A9-D06FADC0335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4" name="Espaço Reservado para Conteúdo 3">
            <a:extLst>
              <a:ext uri="{FF2B5EF4-FFF2-40B4-BE49-F238E27FC236}">
                <a16:creationId xmlns:a16="http://schemas.microsoft.com/office/drawing/2014/main" id="{7F100043-B916-E2A7-17A3-85ED9810BAF0}"/>
              </a:ext>
            </a:extLst>
          </p:cNvPr>
          <p:cNvSpPr>
            <a:spLocks noGrp="1"/>
          </p:cNvSpPr>
          <p:nvPr>
            <p:ph sz="half" idx="2"/>
          </p:nvPr>
        </p:nvSpPr>
        <p:spPr>
          <a:xfrm>
            <a:off x="839788" y="2505075"/>
            <a:ext cx="5157787"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a:extLst>
              <a:ext uri="{FF2B5EF4-FFF2-40B4-BE49-F238E27FC236}">
                <a16:creationId xmlns:a16="http://schemas.microsoft.com/office/drawing/2014/main" id="{861E6C80-0F13-52A7-FA82-AE81826DAA4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6" name="Espaço Reservado para Conteúdo 5">
            <a:extLst>
              <a:ext uri="{FF2B5EF4-FFF2-40B4-BE49-F238E27FC236}">
                <a16:creationId xmlns:a16="http://schemas.microsoft.com/office/drawing/2014/main" id="{CDC5E176-D418-62CA-4329-5AACED65F201}"/>
              </a:ext>
            </a:extLst>
          </p:cNvPr>
          <p:cNvSpPr>
            <a:spLocks noGrp="1"/>
          </p:cNvSpPr>
          <p:nvPr>
            <p:ph sz="quarter" idx="4"/>
          </p:nvPr>
        </p:nvSpPr>
        <p:spPr>
          <a:xfrm>
            <a:off x="6172200" y="2505075"/>
            <a:ext cx="5183188"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a:extLst>
              <a:ext uri="{FF2B5EF4-FFF2-40B4-BE49-F238E27FC236}">
                <a16:creationId xmlns:a16="http://schemas.microsoft.com/office/drawing/2014/main" id="{C7905BEA-2BA1-9A54-CF58-EF486D1928C5}"/>
              </a:ext>
            </a:extLst>
          </p:cNvPr>
          <p:cNvSpPr>
            <a:spLocks noGrp="1"/>
          </p:cNvSpPr>
          <p:nvPr>
            <p:ph type="dt" sz="half" idx="10"/>
          </p:nvPr>
        </p:nvSpPr>
        <p:spPr/>
        <p:txBody>
          <a:bodyPr/>
          <a:lstStyle/>
          <a:p>
            <a:fld id="{7C5065FC-E919-4A17-9DEC-621E443F4E79}" type="datetimeFigureOut">
              <a:rPr lang="pt-BR" smtClean="0"/>
              <a:t>02/02/2026</a:t>
            </a:fld>
            <a:endParaRPr lang="pt-BR"/>
          </a:p>
        </p:txBody>
      </p:sp>
      <p:sp>
        <p:nvSpPr>
          <p:cNvPr id="8" name="Espaço Reservado para Rodapé 7">
            <a:extLst>
              <a:ext uri="{FF2B5EF4-FFF2-40B4-BE49-F238E27FC236}">
                <a16:creationId xmlns:a16="http://schemas.microsoft.com/office/drawing/2014/main" id="{EB4D7114-2EE9-0098-594C-D3983B0CB3A0}"/>
              </a:ext>
            </a:extLst>
          </p:cNvPr>
          <p:cNvSpPr>
            <a:spLocks noGrp="1"/>
          </p:cNvSpPr>
          <p:nvPr>
            <p:ph type="ftr" sz="quarter" idx="11"/>
          </p:nvPr>
        </p:nvSpPr>
        <p:spPr/>
        <p:txBody>
          <a:bodyPr/>
          <a:lstStyle/>
          <a:p>
            <a:endParaRPr lang="pt-BR"/>
          </a:p>
        </p:txBody>
      </p:sp>
      <p:sp>
        <p:nvSpPr>
          <p:cNvPr id="9" name="Espaço Reservado para Número de Slide 8">
            <a:extLst>
              <a:ext uri="{FF2B5EF4-FFF2-40B4-BE49-F238E27FC236}">
                <a16:creationId xmlns:a16="http://schemas.microsoft.com/office/drawing/2014/main" id="{1BE7487F-3511-B740-9976-81FF95AFBB85}"/>
              </a:ext>
            </a:extLst>
          </p:cNvPr>
          <p:cNvSpPr>
            <a:spLocks noGrp="1"/>
          </p:cNvSpPr>
          <p:nvPr>
            <p:ph type="sldNum" sz="quarter" idx="12"/>
          </p:nvPr>
        </p:nvSpPr>
        <p:spPr/>
        <p:txBody>
          <a:bodyPr/>
          <a:lstStyle/>
          <a:p>
            <a:fld id="{43949588-E853-4F3A-BCFE-9AB448AEF4FD}" type="slidenum">
              <a:rPr lang="pt-BR" smtClean="0"/>
              <a:t>‹nº›</a:t>
            </a:fld>
            <a:endParaRPr lang="pt-BR"/>
          </a:p>
        </p:txBody>
      </p:sp>
    </p:spTree>
    <p:extLst>
      <p:ext uri="{BB962C8B-B14F-4D97-AF65-F5344CB8AC3E}">
        <p14:creationId xmlns:p14="http://schemas.microsoft.com/office/powerpoint/2010/main" val="7456216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E68CDC4-8DA0-F260-B3EF-F444F433E04F}"/>
              </a:ext>
            </a:extLst>
          </p:cNvPr>
          <p:cNvSpPr>
            <a:spLocks noGrp="1"/>
          </p:cNvSpPr>
          <p:nvPr>
            <p:ph type="title"/>
          </p:nvPr>
        </p:nvSpPr>
        <p:spPr/>
        <p:txBody>
          <a:bodyPr/>
          <a:lstStyle/>
          <a:p>
            <a:r>
              <a:rPr lang="pt-BR"/>
              <a:t>Clique para editar o título Mestre</a:t>
            </a:r>
          </a:p>
        </p:txBody>
      </p:sp>
      <p:sp>
        <p:nvSpPr>
          <p:cNvPr id="3" name="Espaço Reservado para Data 2">
            <a:extLst>
              <a:ext uri="{FF2B5EF4-FFF2-40B4-BE49-F238E27FC236}">
                <a16:creationId xmlns:a16="http://schemas.microsoft.com/office/drawing/2014/main" id="{38CE5C6D-5FDC-9DBA-ED28-8299B1755660}"/>
              </a:ext>
            </a:extLst>
          </p:cNvPr>
          <p:cNvSpPr>
            <a:spLocks noGrp="1"/>
          </p:cNvSpPr>
          <p:nvPr>
            <p:ph type="dt" sz="half" idx="10"/>
          </p:nvPr>
        </p:nvSpPr>
        <p:spPr/>
        <p:txBody>
          <a:bodyPr/>
          <a:lstStyle/>
          <a:p>
            <a:fld id="{7C5065FC-E919-4A17-9DEC-621E443F4E79}" type="datetimeFigureOut">
              <a:rPr lang="pt-BR" smtClean="0"/>
              <a:t>02/02/2026</a:t>
            </a:fld>
            <a:endParaRPr lang="pt-BR"/>
          </a:p>
        </p:txBody>
      </p:sp>
      <p:sp>
        <p:nvSpPr>
          <p:cNvPr id="4" name="Espaço Reservado para Rodapé 3">
            <a:extLst>
              <a:ext uri="{FF2B5EF4-FFF2-40B4-BE49-F238E27FC236}">
                <a16:creationId xmlns:a16="http://schemas.microsoft.com/office/drawing/2014/main" id="{2E2F9590-47EF-E727-7A79-65B0DAACEF31}"/>
              </a:ext>
            </a:extLst>
          </p:cNvPr>
          <p:cNvSpPr>
            <a:spLocks noGrp="1"/>
          </p:cNvSpPr>
          <p:nvPr>
            <p:ph type="ftr" sz="quarter" idx="11"/>
          </p:nvPr>
        </p:nvSpPr>
        <p:spPr/>
        <p:txBody>
          <a:bodyPr/>
          <a:lstStyle/>
          <a:p>
            <a:endParaRPr lang="pt-BR"/>
          </a:p>
        </p:txBody>
      </p:sp>
      <p:sp>
        <p:nvSpPr>
          <p:cNvPr id="5" name="Espaço Reservado para Número de Slide 4">
            <a:extLst>
              <a:ext uri="{FF2B5EF4-FFF2-40B4-BE49-F238E27FC236}">
                <a16:creationId xmlns:a16="http://schemas.microsoft.com/office/drawing/2014/main" id="{CF00ACEA-6FE8-355E-4467-D829058E14B7}"/>
              </a:ext>
            </a:extLst>
          </p:cNvPr>
          <p:cNvSpPr>
            <a:spLocks noGrp="1"/>
          </p:cNvSpPr>
          <p:nvPr>
            <p:ph type="sldNum" sz="quarter" idx="12"/>
          </p:nvPr>
        </p:nvSpPr>
        <p:spPr/>
        <p:txBody>
          <a:bodyPr/>
          <a:lstStyle/>
          <a:p>
            <a:fld id="{43949588-E853-4F3A-BCFE-9AB448AEF4FD}" type="slidenum">
              <a:rPr lang="pt-BR" smtClean="0"/>
              <a:t>‹nº›</a:t>
            </a:fld>
            <a:endParaRPr lang="pt-BR"/>
          </a:p>
        </p:txBody>
      </p:sp>
    </p:spTree>
    <p:extLst>
      <p:ext uri="{BB962C8B-B14F-4D97-AF65-F5344CB8AC3E}">
        <p14:creationId xmlns:p14="http://schemas.microsoft.com/office/powerpoint/2010/main" val="35412597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a:extLst>
              <a:ext uri="{FF2B5EF4-FFF2-40B4-BE49-F238E27FC236}">
                <a16:creationId xmlns:a16="http://schemas.microsoft.com/office/drawing/2014/main" id="{04F9B76B-29A0-B15E-01B9-CA5F6429B989}"/>
              </a:ext>
            </a:extLst>
          </p:cNvPr>
          <p:cNvSpPr>
            <a:spLocks noGrp="1"/>
          </p:cNvSpPr>
          <p:nvPr>
            <p:ph type="dt" sz="half" idx="10"/>
          </p:nvPr>
        </p:nvSpPr>
        <p:spPr/>
        <p:txBody>
          <a:bodyPr/>
          <a:lstStyle/>
          <a:p>
            <a:fld id="{7C5065FC-E919-4A17-9DEC-621E443F4E79}" type="datetimeFigureOut">
              <a:rPr lang="pt-BR" smtClean="0"/>
              <a:t>02/02/2026</a:t>
            </a:fld>
            <a:endParaRPr lang="pt-BR"/>
          </a:p>
        </p:txBody>
      </p:sp>
      <p:sp>
        <p:nvSpPr>
          <p:cNvPr id="3" name="Espaço Reservado para Rodapé 2">
            <a:extLst>
              <a:ext uri="{FF2B5EF4-FFF2-40B4-BE49-F238E27FC236}">
                <a16:creationId xmlns:a16="http://schemas.microsoft.com/office/drawing/2014/main" id="{8AE8C1D4-DAA7-B5F7-93FC-20D6A3412405}"/>
              </a:ext>
            </a:extLst>
          </p:cNvPr>
          <p:cNvSpPr>
            <a:spLocks noGrp="1"/>
          </p:cNvSpPr>
          <p:nvPr>
            <p:ph type="ftr" sz="quarter" idx="11"/>
          </p:nvPr>
        </p:nvSpPr>
        <p:spPr/>
        <p:txBody>
          <a:bodyPr/>
          <a:lstStyle/>
          <a:p>
            <a:endParaRPr lang="pt-BR"/>
          </a:p>
        </p:txBody>
      </p:sp>
      <p:sp>
        <p:nvSpPr>
          <p:cNvPr id="4" name="Espaço Reservado para Número de Slide 3">
            <a:extLst>
              <a:ext uri="{FF2B5EF4-FFF2-40B4-BE49-F238E27FC236}">
                <a16:creationId xmlns:a16="http://schemas.microsoft.com/office/drawing/2014/main" id="{B35B1CBC-CDB0-625C-6A27-6B7C1E25AD3D}"/>
              </a:ext>
            </a:extLst>
          </p:cNvPr>
          <p:cNvSpPr>
            <a:spLocks noGrp="1"/>
          </p:cNvSpPr>
          <p:nvPr>
            <p:ph type="sldNum" sz="quarter" idx="12"/>
          </p:nvPr>
        </p:nvSpPr>
        <p:spPr/>
        <p:txBody>
          <a:bodyPr/>
          <a:lstStyle/>
          <a:p>
            <a:fld id="{43949588-E853-4F3A-BCFE-9AB448AEF4FD}" type="slidenum">
              <a:rPr lang="pt-BR" smtClean="0"/>
              <a:t>‹nº›</a:t>
            </a:fld>
            <a:endParaRPr lang="pt-BR"/>
          </a:p>
        </p:txBody>
      </p:sp>
    </p:spTree>
    <p:extLst>
      <p:ext uri="{BB962C8B-B14F-4D97-AF65-F5344CB8AC3E}">
        <p14:creationId xmlns:p14="http://schemas.microsoft.com/office/powerpoint/2010/main" val="39662075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DE51410-CE59-5D4A-6C99-AC622DDF128A}"/>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Conteúdo 2">
            <a:extLst>
              <a:ext uri="{FF2B5EF4-FFF2-40B4-BE49-F238E27FC236}">
                <a16:creationId xmlns:a16="http://schemas.microsoft.com/office/drawing/2014/main" id="{0946C80B-C30F-A356-0979-5F09286DCF3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a:extLst>
              <a:ext uri="{FF2B5EF4-FFF2-40B4-BE49-F238E27FC236}">
                <a16:creationId xmlns:a16="http://schemas.microsoft.com/office/drawing/2014/main" id="{B4CBD187-6667-3354-E951-DE8D0123333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id="{0068CD97-55ED-0168-205A-73022666ECA1}"/>
              </a:ext>
            </a:extLst>
          </p:cNvPr>
          <p:cNvSpPr>
            <a:spLocks noGrp="1"/>
          </p:cNvSpPr>
          <p:nvPr>
            <p:ph type="dt" sz="half" idx="10"/>
          </p:nvPr>
        </p:nvSpPr>
        <p:spPr/>
        <p:txBody>
          <a:bodyPr/>
          <a:lstStyle/>
          <a:p>
            <a:fld id="{7C5065FC-E919-4A17-9DEC-621E443F4E79}" type="datetimeFigureOut">
              <a:rPr lang="pt-BR" smtClean="0"/>
              <a:t>02/02/2026</a:t>
            </a:fld>
            <a:endParaRPr lang="pt-BR"/>
          </a:p>
        </p:txBody>
      </p:sp>
      <p:sp>
        <p:nvSpPr>
          <p:cNvPr id="6" name="Espaço Reservado para Rodapé 5">
            <a:extLst>
              <a:ext uri="{FF2B5EF4-FFF2-40B4-BE49-F238E27FC236}">
                <a16:creationId xmlns:a16="http://schemas.microsoft.com/office/drawing/2014/main" id="{E1B5F308-D883-41EB-45FF-8882C1127C0F}"/>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079F3DB3-377D-D5C5-D725-9847B3B06E24}"/>
              </a:ext>
            </a:extLst>
          </p:cNvPr>
          <p:cNvSpPr>
            <a:spLocks noGrp="1"/>
          </p:cNvSpPr>
          <p:nvPr>
            <p:ph type="sldNum" sz="quarter" idx="12"/>
          </p:nvPr>
        </p:nvSpPr>
        <p:spPr/>
        <p:txBody>
          <a:bodyPr/>
          <a:lstStyle/>
          <a:p>
            <a:fld id="{43949588-E853-4F3A-BCFE-9AB448AEF4FD}" type="slidenum">
              <a:rPr lang="pt-BR" smtClean="0"/>
              <a:t>‹nº›</a:t>
            </a:fld>
            <a:endParaRPr lang="pt-BR"/>
          </a:p>
        </p:txBody>
      </p:sp>
    </p:spTree>
    <p:extLst>
      <p:ext uri="{BB962C8B-B14F-4D97-AF65-F5344CB8AC3E}">
        <p14:creationId xmlns:p14="http://schemas.microsoft.com/office/powerpoint/2010/main" val="33406724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85BC188-6FFD-6AA2-F515-168FDF968725}"/>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Imagem 2">
            <a:extLst>
              <a:ext uri="{FF2B5EF4-FFF2-40B4-BE49-F238E27FC236}">
                <a16:creationId xmlns:a16="http://schemas.microsoft.com/office/drawing/2014/main" id="{FC4A1721-F0E5-3389-E153-66637AEB8DB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a:extLst>
              <a:ext uri="{FF2B5EF4-FFF2-40B4-BE49-F238E27FC236}">
                <a16:creationId xmlns:a16="http://schemas.microsoft.com/office/drawing/2014/main" id="{C8F0580B-9AFB-44DA-DF52-B251E7FA006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id="{5D904A3C-D498-FFAD-EACE-2ADEC9408EAA}"/>
              </a:ext>
            </a:extLst>
          </p:cNvPr>
          <p:cNvSpPr>
            <a:spLocks noGrp="1"/>
          </p:cNvSpPr>
          <p:nvPr>
            <p:ph type="dt" sz="half" idx="10"/>
          </p:nvPr>
        </p:nvSpPr>
        <p:spPr/>
        <p:txBody>
          <a:bodyPr/>
          <a:lstStyle/>
          <a:p>
            <a:fld id="{7C5065FC-E919-4A17-9DEC-621E443F4E79}" type="datetimeFigureOut">
              <a:rPr lang="pt-BR" smtClean="0"/>
              <a:t>02/02/2026</a:t>
            </a:fld>
            <a:endParaRPr lang="pt-BR"/>
          </a:p>
        </p:txBody>
      </p:sp>
      <p:sp>
        <p:nvSpPr>
          <p:cNvPr id="6" name="Espaço Reservado para Rodapé 5">
            <a:extLst>
              <a:ext uri="{FF2B5EF4-FFF2-40B4-BE49-F238E27FC236}">
                <a16:creationId xmlns:a16="http://schemas.microsoft.com/office/drawing/2014/main" id="{B779D05F-C3CA-BE0A-698A-695D2F4074AE}"/>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32034BBB-06C5-960F-24BB-5D337CB243A9}"/>
              </a:ext>
            </a:extLst>
          </p:cNvPr>
          <p:cNvSpPr>
            <a:spLocks noGrp="1"/>
          </p:cNvSpPr>
          <p:nvPr>
            <p:ph type="sldNum" sz="quarter" idx="12"/>
          </p:nvPr>
        </p:nvSpPr>
        <p:spPr/>
        <p:txBody>
          <a:bodyPr/>
          <a:lstStyle/>
          <a:p>
            <a:fld id="{43949588-E853-4F3A-BCFE-9AB448AEF4FD}" type="slidenum">
              <a:rPr lang="pt-BR" smtClean="0"/>
              <a:t>‹nº›</a:t>
            </a:fld>
            <a:endParaRPr lang="pt-BR"/>
          </a:p>
        </p:txBody>
      </p:sp>
    </p:spTree>
    <p:extLst>
      <p:ext uri="{BB962C8B-B14F-4D97-AF65-F5344CB8AC3E}">
        <p14:creationId xmlns:p14="http://schemas.microsoft.com/office/powerpoint/2010/main" val="14910109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a:extLst>
              <a:ext uri="{FF2B5EF4-FFF2-40B4-BE49-F238E27FC236}">
                <a16:creationId xmlns:a16="http://schemas.microsoft.com/office/drawing/2014/main" id="{6037C24E-7678-BB08-8303-6FF7530C7D7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BR"/>
              <a:t>Clique para editar o título Mestre</a:t>
            </a:r>
          </a:p>
        </p:txBody>
      </p:sp>
      <p:sp>
        <p:nvSpPr>
          <p:cNvPr id="3" name="Espaço Reservado para Texto 2">
            <a:extLst>
              <a:ext uri="{FF2B5EF4-FFF2-40B4-BE49-F238E27FC236}">
                <a16:creationId xmlns:a16="http://schemas.microsoft.com/office/drawing/2014/main" id="{F172F15F-D56F-FF18-2CBB-33698244EE7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1192440F-E446-1C9E-BF0F-CE1E80767C8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7C5065FC-E919-4A17-9DEC-621E443F4E79}" type="datetimeFigureOut">
              <a:rPr lang="pt-BR" smtClean="0"/>
              <a:t>02/02/2026</a:t>
            </a:fld>
            <a:endParaRPr lang="pt-BR"/>
          </a:p>
        </p:txBody>
      </p:sp>
      <p:sp>
        <p:nvSpPr>
          <p:cNvPr id="5" name="Espaço Reservado para Rodapé 4">
            <a:extLst>
              <a:ext uri="{FF2B5EF4-FFF2-40B4-BE49-F238E27FC236}">
                <a16:creationId xmlns:a16="http://schemas.microsoft.com/office/drawing/2014/main" id="{D0243053-18E2-F131-B9DC-7C70E82BB91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pt-BR"/>
          </a:p>
        </p:txBody>
      </p:sp>
      <p:sp>
        <p:nvSpPr>
          <p:cNvPr id="6" name="Espaço Reservado para Número de Slide 5">
            <a:extLst>
              <a:ext uri="{FF2B5EF4-FFF2-40B4-BE49-F238E27FC236}">
                <a16:creationId xmlns:a16="http://schemas.microsoft.com/office/drawing/2014/main" id="{84629E7E-E861-3EBA-6538-A42709FEBBD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3949588-E853-4F3A-BCFE-9AB448AEF4FD}" type="slidenum">
              <a:rPr lang="pt-BR" smtClean="0"/>
              <a:t>‹nº›</a:t>
            </a:fld>
            <a:endParaRPr lang="pt-BR"/>
          </a:p>
        </p:txBody>
      </p:sp>
    </p:spTree>
    <p:extLst>
      <p:ext uri="{BB962C8B-B14F-4D97-AF65-F5344CB8AC3E}">
        <p14:creationId xmlns:p14="http://schemas.microsoft.com/office/powerpoint/2010/main" val="279099240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 Id="rId5" Type="http://schemas.openxmlformats.org/officeDocument/2006/relationships/image" Target="../media/image32.png"/><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1.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5" Type="http://schemas.openxmlformats.org/officeDocument/2006/relationships/image" Target="../media/image39.png"/><Relationship Id="rId4" Type="http://schemas.openxmlformats.org/officeDocument/2006/relationships/image" Target="../media/image38.png"/></Relationships>
</file>

<file path=ppt/slides/_rels/slide2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4.png"/><Relationship Id="rId7" Type="http://schemas.openxmlformats.org/officeDocument/2006/relationships/image" Target="../media/image42.pn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1.png"/><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3.pn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2.png"/><Relationship Id="rId4" Type="http://schemas.openxmlformats.org/officeDocument/2006/relationships/image" Target="../media/image4.png"/></Relationships>
</file>

<file path=ppt/slides/_rels/slide28.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3.pn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2.png"/><Relationship Id="rId4" Type="http://schemas.openxmlformats.org/officeDocument/2006/relationships/image" Target="../media/image4.png"/></Relationships>
</file>

<file path=ppt/slides/_rels/slide29.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3.pn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2.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1.png"/></Relationships>
</file>

<file path=ppt/slides/_rels/slide3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7.png"/><Relationship Id="rId7"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9.png"/><Relationship Id="rId4" Type="http://schemas.openxmlformats.org/officeDocument/2006/relationships/image" Target="../media/image8.png"/><Relationship Id="rId9"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15.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hyperlink" Target="https://climatepromise.undp.org/news-and-stories/what-climate-change-adaptation-and-why-it-crucial" TargetMode="External"/><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90711991-8388-6CEE-18FE-645C12167254}"/>
              </a:ext>
            </a:extLst>
          </p:cNvPr>
          <p:cNvSpPr txBox="1"/>
          <p:nvPr/>
        </p:nvSpPr>
        <p:spPr>
          <a:xfrm>
            <a:off x="1776438" y="540023"/>
            <a:ext cx="9646120" cy="1384995"/>
          </a:xfrm>
          <a:prstGeom prst="rect">
            <a:avLst/>
          </a:prstGeom>
          <a:noFill/>
        </p:spPr>
        <p:txBody>
          <a:bodyPr wrap="square">
            <a:spAutoFit/>
          </a:bodyPr>
          <a:lstStyle/>
          <a:p>
            <a:pPr algn="ctr"/>
            <a:r>
              <a:rPr lang="en-US" sz="2800" dirty="0">
                <a:solidFill>
                  <a:srgbClr val="000000"/>
                </a:solidFill>
                <a:latin typeface="Avenir Next LT Pro" panose="020B0504020202020204" pitchFamily="34" charset="0"/>
              </a:rPr>
              <a:t>C</a:t>
            </a:r>
            <a:r>
              <a:rPr lang="en-US" sz="2800" b="0" i="0" u="none" strike="noStrike" dirty="0">
                <a:solidFill>
                  <a:srgbClr val="000000"/>
                </a:solidFill>
                <a:effectLst/>
                <a:latin typeface="Avenir Next LT Pro" panose="020B0504020202020204" pitchFamily="34" charset="0"/>
              </a:rPr>
              <a:t>limate hazards, the health risk and biodiversity loss predict the existence of climate adaptability policies except for highly vulnerable regions </a:t>
            </a:r>
            <a:endParaRPr lang="pt-BR" sz="2800" dirty="0">
              <a:latin typeface="Avenir Next LT Pro" panose="020B0504020202020204" pitchFamily="34" charset="0"/>
            </a:endParaRPr>
          </a:p>
        </p:txBody>
      </p:sp>
      <p:sp>
        <p:nvSpPr>
          <p:cNvPr id="3" name="CaixaDeTexto 2">
            <a:extLst>
              <a:ext uri="{FF2B5EF4-FFF2-40B4-BE49-F238E27FC236}">
                <a16:creationId xmlns:a16="http://schemas.microsoft.com/office/drawing/2014/main" id="{75D8E458-5448-2516-F921-E1366F07D6C2}"/>
              </a:ext>
            </a:extLst>
          </p:cNvPr>
          <p:cNvSpPr txBox="1"/>
          <p:nvPr/>
        </p:nvSpPr>
        <p:spPr>
          <a:xfrm>
            <a:off x="1101524" y="2665523"/>
            <a:ext cx="10995949" cy="523220"/>
          </a:xfrm>
          <a:prstGeom prst="rect">
            <a:avLst/>
          </a:prstGeom>
          <a:noFill/>
        </p:spPr>
        <p:txBody>
          <a:bodyPr wrap="square">
            <a:spAutoFit/>
          </a:bodyPr>
          <a:lstStyle/>
          <a:p>
            <a:pPr algn="ctr"/>
            <a:r>
              <a:rPr lang="pt-BR" sz="2800" noProof="0" dirty="0">
                <a:solidFill>
                  <a:srgbClr val="000000"/>
                </a:solidFill>
                <a:latin typeface="Avenir Next LT Pro" panose="020B0504020202020204" pitchFamily="34" charset="0"/>
              </a:rPr>
              <a:t>02 de fevereiro de 2026</a:t>
            </a:r>
            <a:endParaRPr lang="pt-BR" sz="2800" noProof="0" dirty="0">
              <a:latin typeface="Avenir Next LT Pro" panose="020B0504020202020204" pitchFamily="34" charset="0"/>
            </a:endParaRPr>
          </a:p>
        </p:txBody>
      </p:sp>
      <p:sp>
        <p:nvSpPr>
          <p:cNvPr id="5" name="CaixaDeTexto 4">
            <a:extLst>
              <a:ext uri="{FF2B5EF4-FFF2-40B4-BE49-F238E27FC236}">
                <a16:creationId xmlns:a16="http://schemas.microsoft.com/office/drawing/2014/main" id="{BADED3DF-2E0F-B44F-4428-01B7D74AD01C}"/>
              </a:ext>
            </a:extLst>
          </p:cNvPr>
          <p:cNvSpPr txBox="1"/>
          <p:nvPr/>
        </p:nvSpPr>
        <p:spPr>
          <a:xfrm>
            <a:off x="2629382" y="4536894"/>
            <a:ext cx="9468091" cy="369332"/>
          </a:xfrm>
          <a:prstGeom prst="rect">
            <a:avLst/>
          </a:prstGeom>
          <a:noFill/>
        </p:spPr>
        <p:txBody>
          <a:bodyPr wrap="square" rtlCol="0">
            <a:spAutoFit/>
          </a:bodyPr>
          <a:lstStyle/>
          <a:p>
            <a:r>
              <a:rPr lang="pt-BR" dirty="0"/>
              <a:t>Projeto em colaboração entre a Universidade de São Paulo e a Universidade de York</a:t>
            </a:r>
          </a:p>
        </p:txBody>
      </p:sp>
      <p:pic>
        <p:nvPicPr>
          <p:cNvPr id="6" name="Imagem 5">
            <a:extLst>
              <a:ext uri="{FF2B5EF4-FFF2-40B4-BE49-F238E27FC236}">
                <a16:creationId xmlns:a16="http://schemas.microsoft.com/office/drawing/2014/main" id="{9856A04B-A654-6A9B-E2FE-73E1C276EDAA}"/>
              </a:ext>
            </a:extLst>
          </p:cNvPr>
          <p:cNvPicPr>
            <a:picLocks noChangeAspect="1"/>
          </p:cNvPicPr>
          <p:nvPr/>
        </p:nvPicPr>
        <p:blipFill>
          <a:blip r:embed="rId2"/>
          <a:stretch>
            <a:fillRect/>
          </a:stretch>
        </p:blipFill>
        <p:spPr>
          <a:xfrm>
            <a:off x="8918938" y="5158221"/>
            <a:ext cx="2956687" cy="1663137"/>
          </a:xfrm>
          <a:prstGeom prst="rect">
            <a:avLst/>
          </a:prstGeom>
        </p:spPr>
      </p:pic>
      <p:pic>
        <p:nvPicPr>
          <p:cNvPr id="7" name="Imagem 6">
            <a:extLst>
              <a:ext uri="{FF2B5EF4-FFF2-40B4-BE49-F238E27FC236}">
                <a16:creationId xmlns:a16="http://schemas.microsoft.com/office/drawing/2014/main" id="{AF971D70-45F9-9666-16D2-C78624429B76}"/>
              </a:ext>
            </a:extLst>
          </p:cNvPr>
          <p:cNvPicPr>
            <a:picLocks noChangeAspect="1"/>
          </p:cNvPicPr>
          <p:nvPr/>
        </p:nvPicPr>
        <p:blipFill>
          <a:blip r:embed="rId3"/>
          <a:stretch>
            <a:fillRect/>
          </a:stretch>
        </p:blipFill>
        <p:spPr>
          <a:xfrm>
            <a:off x="1771660" y="5221715"/>
            <a:ext cx="4455519" cy="1536147"/>
          </a:xfrm>
          <a:prstGeom prst="rect">
            <a:avLst/>
          </a:prstGeom>
        </p:spPr>
      </p:pic>
      <p:pic>
        <p:nvPicPr>
          <p:cNvPr id="8" name="Imagem 7">
            <a:extLst>
              <a:ext uri="{FF2B5EF4-FFF2-40B4-BE49-F238E27FC236}">
                <a16:creationId xmlns:a16="http://schemas.microsoft.com/office/drawing/2014/main" id="{FC930E52-B03C-954F-D45B-489BFF066BB9}"/>
              </a:ext>
            </a:extLst>
          </p:cNvPr>
          <p:cNvPicPr>
            <a:picLocks noChangeAspect="1"/>
          </p:cNvPicPr>
          <p:nvPr/>
        </p:nvPicPr>
        <p:blipFill>
          <a:blip r:embed="rId4"/>
          <a:stretch>
            <a:fillRect/>
          </a:stretch>
        </p:blipFill>
        <p:spPr>
          <a:xfrm>
            <a:off x="6901391" y="5318120"/>
            <a:ext cx="1343335" cy="1343335"/>
          </a:xfrm>
          <a:prstGeom prst="rect">
            <a:avLst/>
          </a:prstGeom>
        </p:spPr>
      </p:pic>
      <p:sp>
        <p:nvSpPr>
          <p:cNvPr id="10" name="Retângulo 20">
            <a:extLst>
              <a:ext uri="{FF2B5EF4-FFF2-40B4-BE49-F238E27FC236}">
                <a16:creationId xmlns:a16="http://schemas.microsoft.com/office/drawing/2014/main" id="{D23E543C-4D11-272B-02D7-094D07945F0E}"/>
              </a:ext>
            </a:extLst>
          </p:cNvPr>
          <p:cNvSpPr/>
          <p:nvPr/>
        </p:nvSpPr>
        <p:spPr>
          <a:xfrm>
            <a:off x="-19595" y="-1"/>
            <a:ext cx="1278195" cy="6858000"/>
          </a:xfrm>
          <a:prstGeom prst="rect">
            <a:avLst/>
          </a:prstGeom>
          <a:solidFill>
            <a:srgbClr val="E0E486"/>
          </a:solidFill>
          <a:ln w="12700">
            <a:miter lim="400000"/>
          </a:ln>
        </p:spPr>
        <p:txBody>
          <a:bodyPr lIns="45719" rIns="45719" anchor="ctr"/>
          <a:lstStyle/>
          <a:p>
            <a:pPr marL="0" marR="0" lvl="0" indent="0" algn="ctr" defTabSz="914400" rtl="0" eaLnBrk="1" fontAlgn="auto" latinLnBrk="0" hangingPunct="1">
              <a:lnSpc>
                <a:spcPct val="100000"/>
              </a:lnSpc>
              <a:spcBef>
                <a:spcPts val="0"/>
              </a:spcBef>
              <a:spcAft>
                <a:spcPts val="0"/>
              </a:spcAft>
              <a:buClrTx/>
              <a:buSzTx/>
              <a:buFontTx/>
              <a:buNone/>
              <a:tabLst/>
              <a:defRPr>
                <a:solidFill>
                  <a:srgbClr val="FFFFFF"/>
                </a:solidFill>
              </a:defRPr>
            </a:pPr>
            <a:endParaRPr kumimoji="0" sz="1800" b="0" i="0" u="none" strike="noStrike" kern="1200" cap="none" spc="0" normalizeH="0" baseline="0" noProof="0" dirty="0">
              <a:ln>
                <a:noFill/>
              </a:ln>
              <a:solidFill>
                <a:srgbClr val="FFFFFF"/>
              </a:solidFill>
              <a:effectLst/>
              <a:uLnTx/>
              <a:uFillTx/>
              <a:latin typeface="Calibri"/>
              <a:ea typeface="+mn-ea"/>
              <a:cs typeface="+mn-cs"/>
            </a:endParaRPr>
          </a:p>
        </p:txBody>
      </p:sp>
      <p:pic>
        <p:nvPicPr>
          <p:cNvPr id="11" name="Picture 21" descr="biotasintese_logo_vertical_ENG_s-slogan_linhas_pretas.png">
            <a:extLst>
              <a:ext uri="{FF2B5EF4-FFF2-40B4-BE49-F238E27FC236}">
                <a16:creationId xmlns:a16="http://schemas.microsoft.com/office/drawing/2014/main" id="{970AEEDD-8FFB-FCEB-95E0-899667BB71D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4256" y="0"/>
            <a:ext cx="1294802" cy="1726058"/>
          </a:xfrm>
          <a:prstGeom prst="rect">
            <a:avLst/>
          </a:prstGeom>
        </p:spPr>
      </p:pic>
    </p:spTree>
    <p:extLst>
      <p:ext uri="{BB962C8B-B14F-4D97-AF65-F5344CB8AC3E}">
        <p14:creationId xmlns:p14="http://schemas.microsoft.com/office/powerpoint/2010/main" val="22858699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descr="Gráfico, Gráfico de dispersão&#10;&#10;O conteúdo gerado por IA pode estar incorreto.">
            <a:extLst>
              <a:ext uri="{FF2B5EF4-FFF2-40B4-BE49-F238E27FC236}">
                <a16:creationId xmlns:a16="http://schemas.microsoft.com/office/drawing/2014/main" id="{A2CF9476-F3B5-EBE9-412F-1732A05D79B5}"/>
              </a:ext>
            </a:extLst>
          </p:cNvPr>
          <p:cNvPicPr>
            <a:picLocks noChangeAspect="1"/>
          </p:cNvPicPr>
          <p:nvPr/>
        </p:nvPicPr>
        <p:blipFill>
          <a:blip r:embed="rId2"/>
          <a:stretch>
            <a:fillRect/>
          </a:stretch>
        </p:blipFill>
        <p:spPr>
          <a:xfrm>
            <a:off x="7947345" y="932835"/>
            <a:ext cx="3504425" cy="2705841"/>
          </a:xfrm>
          <a:prstGeom prst="rect">
            <a:avLst/>
          </a:prstGeom>
        </p:spPr>
      </p:pic>
      <p:pic>
        <p:nvPicPr>
          <p:cNvPr id="5" name="Imagem 4" descr="Gráfico, Gráfico de dispersão&#10;&#10;O conteúdo gerado por IA pode estar incorreto.">
            <a:extLst>
              <a:ext uri="{FF2B5EF4-FFF2-40B4-BE49-F238E27FC236}">
                <a16:creationId xmlns:a16="http://schemas.microsoft.com/office/drawing/2014/main" id="{C233E226-9A53-9163-D3DC-8FDB87835C3F}"/>
              </a:ext>
            </a:extLst>
          </p:cNvPr>
          <p:cNvPicPr>
            <a:picLocks noChangeAspect="1"/>
          </p:cNvPicPr>
          <p:nvPr/>
        </p:nvPicPr>
        <p:blipFill>
          <a:blip r:embed="rId3"/>
          <a:stretch>
            <a:fillRect/>
          </a:stretch>
        </p:blipFill>
        <p:spPr>
          <a:xfrm>
            <a:off x="7947345" y="3972038"/>
            <a:ext cx="3504424" cy="2698955"/>
          </a:xfrm>
          <a:prstGeom prst="rect">
            <a:avLst/>
          </a:prstGeom>
        </p:spPr>
      </p:pic>
      <p:pic>
        <p:nvPicPr>
          <p:cNvPr id="8" name="Imagem 7">
            <a:extLst>
              <a:ext uri="{FF2B5EF4-FFF2-40B4-BE49-F238E27FC236}">
                <a16:creationId xmlns:a16="http://schemas.microsoft.com/office/drawing/2014/main" id="{A2E0D41C-1487-F42A-D663-9C49E658419F}"/>
              </a:ext>
            </a:extLst>
          </p:cNvPr>
          <p:cNvPicPr>
            <a:picLocks noChangeAspect="1"/>
          </p:cNvPicPr>
          <p:nvPr/>
        </p:nvPicPr>
        <p:blipFill>
          <a:blip r:embed="rId4"/>
          <a:srcRect l="61689" t="53056"/>
          <a:stretch>
            <a:fillRect/>
          </a:stretch>
        </p:blipFill>
        <p:spPr>
          <a:xfrm>
            <a:off x="1007050" y="1116479"/>
            <a:ext cx="4245864" cy="3219450"/>
          </a:xfrm>
          <a:prstGeom prst="rect">
            <a:avLst/>
          </a:prstGeom>
        </p:spPr>
      </p:pic>
      <p:sp>
        <p:nvSpPr>
          <p:cNvPr id="10" name="CaixaDeTexto 9">
            <a:extLst>
              <a:ext uri="{FF2B5EF4-FFF2-40B4-BE49-F238E27FC236}">
                <a16:creationId xmlns:a16="http://schemas.microsoft.com/office/drawing/2014/main" id="{58CF0B4D-4666-FF58-B901-76C472570030}"/>
              </a:ext>
            </a:extLst>
          </p:cNvPr>
          <p:cNvSpPr txBox="1"/>
          <p:nvPr/>
        </p:nvSpPr>
        <p:spPr>
          <a:xfrm>
            <a:off x="574991" y="4732001"/>
            <a:ext cx="6176323" cy="1938992"/>
          </a:xfrm>
          <a:prstGeom prst="rect">
            <a:avLst/>
          </a:prstGeom>
          <a:noFill/>
        </p:spPr>
        <p:txBody>
          <a:bodyPr wrap="square" rtlCol="0">
            <a:spAutoFit/>
          </a:bodyPr>
          <a:lstStyle/>
          <a:p>
            <a:r>
              <a:rPr lang="en-US" sz="2000" dirty="0"/>
              <a:t>Seemingly Urban adaptability policies are in place where fire climatic risk are greater (specially for fire risk) and where biodiversity is lower, and higher health problems are, specifically where dengue threats are greater. </a:t>
            </a:r>
            <a:r>
              <a:rPr lang="en-US" sz="2000" b="1" dirty="0"/>
              <a:t>Yet</a:t>
            </a:r>
            <a:r>
              <a:rPr lang="en-US" sz="2000" dirty="0"/>
              <a:t> the socio-economically vulnerable are being excluded, have less urban adaptability policies.</a:t>
            </a:r>
            <a:endParaRPr lang="en-US" sz="2000" noProof="0" dirty="0"/>
          </a:p>
        </p:txBody>
      </p:sp>
      <p:sp>
        <p:nvSpPr>
          <p:cNvPr id="11" name="CaixaDeTexto 10">
            <a:extLst>
              <a:ext uri="{FF2B5EF4-FFF2-40B4-BE49-F238E27FC236}">
                <a16:creationId xmlns:a16="http://schemas.microsoft.com/office/drawing/2014/main" id="{4A4169C7-3DFA-EF7C-2EEF-B419F10DD584}"/>
              </a:ext>
            </a:extLst>
          </p:cNvPr>
          <p:cNvSpPr txBox="1"/>
          <p:nvPr/>
        </p:nvSpPr>
        <p:spPr>
          <a:xfrm>
            <a:off x="3231353" y="1512551"/>
            <a:ext cx="863600" cy="276999"/>
          </a:xfrm>
          <a:prstGeom prst="rect">
            <a:avLst/>
          </a:prstGeom>
          <a:noFill/>
        </p:spPr>
        <p:txBody>
          <a:bodyPr wrap="square" rtlCol="0">
            <a:spAutoFit/>
          </a:bodyPr>
          <a:lstStyle/>
          <a:p>
            <a:r>
              <a:rPr lang="pt-BR" sz="1200" dirty="0"/>
              <a:t>27%</a:t>
            </a:r>
          </a:p>
        </p:txBody>
      </p:sp>
      <p:sp>
        <p:nvSpPr>
          <p:cNvPr id="12" name="CaixaDeTexto 11">
            <a:extLst>
              <a:ext uri="{FF2B5EF4-FFF2-40B4-BE49-F238E27FC236}">
                <a16:creationId xmlns:a16="http://schemas.microsoft.com/office/drawing/2014/main" id="{1A60A138-5E38-1F50-271B-B6A14D31AAD8}"/>
              </a:ext>
            </a:extLst>
          </p:cNvPr>
          <p:cNvSpPr txBox="1"/>
          <p:nvPr/>
        </p:nvSpPr>
        <p:spPr>
          <a:xfrm>
            <a:off x="3586386" y="2848131"/>
            <a:ext cx="863600" cy="276999"/>
          </a:xfrm>
          <a:prstGeom prst="rect">
            <a:avLst/>
          </a:prstGeom>
          <a:noFill/>
        </p:spPr>
        <p:txBody>
          <a:bodyPr wrap="square" rtlCol="0">
            <a:spAutoFit/>
          </a:bodyPr>
          <a:lstStyle/>
          <a:p>
            <a:r>
              <a:rPr lang="pt-BR" sz="1200" dirty="0"/>
              <a:t>18%</a:t>
            </a:r>
          </a:p>
        </p:txBody>
      </p:sp>
      <p:sp>
        <p:nvSpPr>
          <p:cNvPr id="13" name="CaixaDeTexto 12">
            <a:extLst>
              <a:ext uri="{FF2B5EF4-FFF2-40B4-BE49-F238E27FC236}">
                <a16:creationId xmlns:a16="http://schemas.microsoft.com/office/drawing/2014/main" id="{15E501CA-4FC6-DDFA-3888-6D3B4C333030}"/>
              </a:ext>
            </a:extLst>
          </p:cNvPr>
          <p:cNvSpPr txBox="1"/>
          <p:nvPr/>
        </p:nvSpPr>
        <p:spPr>
          <a:xfrm>
            <a:off x="3586386" y="2147257"/>
            <a:ext cx="522972" cy="276999"/>
          </a:xfrm>
          <a:prstGeom prst="rect">
            <a:avLst/>
          </a:prstGeom>
          <a:noFill/>
        </p:spPr>
        <p:txBody>
          <a:bodyPr wrap="square" rtlCol="0">
            <a:spAutoFit/>
          </a:bodyPr>
          <a:lstStyle/>
          <a:p>
            <a:r>
              <a:rPr lang="pt-BR" sz="1200" dirty="0"/>
              <a:t>12%</a:t>
            </a:r>
          </a:p>
        </p:txBody>
      </p:sp>
      <p:sp>
        <p:nvSpPr>
          <p:cNvPr id="14" name="CaixaDeTexto 13">
            <a:extLst>
              <a:ext uri="{FF2B5EF4-FFF2-40B4-BE49-F238E27FC236}">
                <a16:creationId xmlns:a16="http://schemas.microsoft.com/office/drawing/2014/main" id="{A5F78035-24EE-5EFA-669C-F46A73F192A7}"/>
              </a:ext>
            </a:extLst>
          </p:cNvPr>
          <p:cNvSpPr txBox="1"/>
          <p:nvPr/>
        </p:nvSpPr>
        <p:spPr>
          <a:xfrm>
            <a:off x="3279542" y="3416670"/>
            <a:ext cx="522972" cy="276999"/>
          </a:xfrm>
          <a:prstGeom prst="rect">
            <a:avLst/>
          </a:prstGeom>
          <a:noFill/>
        </p:spPr>
        <p:txBody>
          <a:bodyPr wrap="square" rtlCol="0">
            <a:spAutoFit/>
          </a:bodyPr>
          <a:lstStyle/>
          <a:p>
            <a:r>
              <a:rPr lang="pt-BR" sz="1200" dirty="0"/>
              <a:t>11%</a:t>
            </a:r>
          </a:p>
        </p:txBody>
      </p:sp>
      <p:sp>
        <p:nvSpPr>
          <p:cNvPr id="2" name="CaixaDeTexto 1">
            <a:extLst>
              <a:ext uri="{FF2B5EF4-FFF2-40B4-BE49-F238E27FC236}">
                <a16:creationId xmlns:a16="http://schemas.microsoft.com/office/drawing/2014/main" id="{9C92FEE7-355A-669A-657B-AA70EB1C24D7}"/>
              </a:ext>
            </a:extLst>
          </p:cNvPr>
          <p:cNvSpPr txBox="1"/>
          <p:nvPr/>
        </p:nvSpPr>
        <p:spPr>
          <a:xfrm>
            <a:off x="1812593" y="160564"/>
            <a:ext cx="8028093" cy="830997"/>
          </a:xfrm>
          <a:prstGeom prst="rect">
            <a:avLst/>
          </a:prstGeom>
          <a:noFill/>
        </p:spPr>
        <p:txBody>
          <a:bodyPr wrap="square" rtlCol="0">
            <a:spAutoFit/>
          </a:bodyPr>
          <a:lstStyle/>
          <a:p>
            <a:pPr algn="ctr"/>
            <a:r>
              <a:rPr lang="en-US" sz="2400" b="1" noProof="0" dirty="0"/>
              <a:t>What predicts policies presence within each dimension of socio-environmental risk?</a:t>
            </a:r>
          </a:p>
        </p:txBody>
      </p:sp>
    </p:spTree>
    <p:extLst>
      <p:ext uri="{BB962C8B-B14F-4D97-AF65-F5344CB8AC3E}">
        <p14:creationId xmlns:p14="http://schemas.microsoft.com/office/powerpoint/2010/main" val="11923619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m 1">
            <a:extLst>
              <a:ext uri="{FF2B5EF4-FFF2-40B4-BE49-F238E27FC236}">
                <a16:creationId xmlns:a16="http://schemas.microsoft.com/office/drawing/2014/main" id="{DFD27E50-7076-A723-B3DD-DCE2EE3882BA}"/>
              </a:ext>
            </a:extLst>
          </p:cNvPr>
          <p:cNvPicPr>
            <a:picLocks noChangeAspect="1"/>
          </p:cNvPicPr>
          <p:nvPr/>
        </p:nvPicPr>
        <p:blipFill>
          <a:blip r:embed="rId2"/>
          <a:srcRect t="5714"/>
          <a:stretch>
            <a:fillRect/>
          </a:stretch>
        </p:blipFill>
        <p:spPr>
          <a:xfrm>
            <a:off x="557381" y="391886"/>
            <a:ext cx="11077237" cy="6466114"/>
          </a:xfrm>
          <a:prstGeom prst="rect">
            <a:avLst/>
          </a:prstGeom>
        </p:spPr>
      </p:pic>
      <p:sp>
        <p:nvSpPr>
          <p:cNvPr id="3" name="Retângulo 2">
            <a:extLst>
              <a:ext uri="{FF2B5EF4-FFF2-40B4-BE49-F238E27FC236}">
                <a16:creationId xmlns:a16="http://schemas.microsoft.com/office/drawing/2014/main" id="{C88E56BA-8F5A-A155-EE56-13525EA0D422}"/>
              </a:ext>
            </a:extLst>
          </p:cNvPr>
          <p:cNvSpPr/>
          <p:nvPr/>
        </p:nvSpPr>
        <p:spPr>
          <a:xfrm>
            <a:off x="7867650" y="3581400"/>
            <a:ext cx="3943350" cy="3276600"/>
          </a:xfrm>
          <a:prstGeom prst="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 name="CaixaDeTexto 3">
            <a:extLst>
              <a:ext uri="{FF2B5EF4-FFF2-40B4-BE49-F238E27FC236}">
                <a16:creationId xmlns:a16="http://schemas.microsoft.com/office/drawing/2014/main" id="{E700EC75-0C1E-2470-C72A-E1955D72F095}"/>
              </a:ext>
            </a:extLst>
          </p:cNvPr>
          <p:cNvSpPr txBox="1"/>
          <p:nvPr/>
        </p:nvSpPr>
        <p:spPr>
          <a:xfrm>
            <a:off x="0" y="19050"/>
            <a:ext cx="12191999" cy="369332"/>
          </a:xfrm>
          <a:prstGeom prst="rect">
            <a:avLst/>
          </a:prstGeom>
          <a:noFill/>
        </p:spPr>
        <p:txBody>
          <a:bodyPr wrap="square" rtlCol="0">
            <a:spAutoFit/>
          </a:bodyPr>
          <a:lstStyle/>
          <a:p>
            <a:pPr algn="ctr"/>
            <a:r>
              <a:rPr lang="en-US" b="1" noProof="0" dirty="0"/>
              <a:t>Is </a:t>
            </a:r>
            <a:r>
              <a:rPr lang="en-US" b="1" noProof="0" dirty="0" err="1"/>
              <a:t>is</a:t>
            </a:r>
            <a:r>
              <a:rPr lang="en-US" b="1" noProof="0" dirty="0"/>
              <a:t> the same for all the Urban adaptability components??</a:t>
            </a:r>
          </a:p>
        </p:txBody>
      </p:sp>
      <p:grpSp>
        <p:nvGrpSpPr>
          <p:cNvPr id="7" name="Agrupar 6">
            <a:extLst>
              <a:ext uri="{FF2B5EF4-FFF2-40B4-BE49-F238E27FC236}">
                <a16:creationId xmlns:a16="http://schemas.microsoft.com/office/drawing/2014/main" id="{980F4115-D698-8398-D6FA-C4C7CDC737AA}"/>
              </a:ext>
            </a:extLst>
          </p:cNvPr>
          <p:cNvGrpSpPr/>
          <p:nvPr/>
        </p:nvGrpSpPr>
        <p:grpSpPr>
          <a:xfrm>
            <a:off x="154630" y="709117"/>
            <a:ext cx="683611" cy="511629"/>
            <a:chOff x="154630" y="709117"/>
            <a:chExt cx="683611" cy="511629"/>
          </a:xfrm>
        </p:grpSpPr>
        <p:sp>
          <p:nvSpPr>
            <p:cNvPr id="5" name="Seta: para a Direita 4">
              <a:extLst>
                <a:ext uri="{FF2B5EF4-FFF2-40B4-BE49-F238E27FC236}">
                  <a16:creationId xmlns:a16="http://schemas.microsoft.com/office/drawing/2014/main" id="{A2752279-E0A7-6A73-23B0-B94823A1881E}"/>
                </a:ext>
              </a:extLst>
            </p:cNvPr>
            <p:cNvSpPr/>
            <p:nvPr/>
          </p:nvSpPr>
          <p:spPr>
            <a:xfrm>
              <a:off x="154630" y="709117"/>
              <a:ext cx="539948" cy="511629"/>
            </a:xfrm>
            <a:prstGeom prst="rightArrow">
              <a:avLst>
                <a:gd name="adj1" fmla="val 50000"/>
                <a:gd name="adj2" fmla="val 55895"/>
              </a:avLst>
            </a:prstGeom>
            <a:solidFill>
              <a:schemeClr val="accent3"/>
            </a:solidFill>
            <a:ln>
              <a:solidFill>
                <a:srgbClr val="E0E48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aixaDeTexto 5">
              <a:extLst>
                <a:ext uri="{FF2B5EF4-FFF2-40B4-BE49-F238E27FC236}">
                  <a16:creationId xmlns:a16="http://schemas.microsoft.com/office/drawing/2014/main" id="{B23E4B4A-6177-8D5C-B9F3-D318414094DC}"/>
                </a:ext>
              </a:extLst>
            </p:cNvPr>
            <p:cNvSpPr txBox="1"/>
            <p:nvPr/>
          </p:nvSpPr>
          <p:spPr>
            <a:xfrm>
              <a:off x="298293" y="780266"/>
              <a:ext cx="539948" cy="369332"/>
            </a:xfrm>
            <a:prstGeom prst="rect">
              <a:avLst/>
            </a:prstGeom>
            <a:noFill/>
          </p:spPr>
          <p:txBody>
            <a:bodyPr wrap="square" rtlCol="0">
              <a:spAutoFit/>
            </a:bodyPr>
            <a:lstStyle/>
            <a:p>
              <a:r>
                <a:rPr lang="pt-BR" b="1" dirty="0">
                  <a:solidFill>
                    <a:schemeClr val="bg1"/>
                  </a:solidFill>
                </a:rPr>
                <a:t>1</a:t>
              </a:r>
              <a:endParaRPr lang="en-US" b="1" dirty="0">
                <a:solidFill>
                  <a:schemeClr val="bg1"/>
                </a:solidFill>
              </a:endParaRPr>
            </a:p>
          </p:txBody>
        </p:sp>
      </p:grpSp>
      <p:grpSp>
        <p:nvGrpSpPr>
          <p:cNvPr id="8" name="Agrupar 7">
            <a:extLst>
              <a:ext uri="{FF2B5EF4-FFF2-40B4-BE49-F238E27FC236}">
                <a16:creationId xmlns:a16="http://schemas.microsoft.com/office/drawing/2014/main" id="{97054A59-7D02-090E-361A-ACA56A8DCA87}"/>
              </a:ext>
            </a:extLst>
          </p:cNvPr>
          <p:cNvGrpSpPr/>
          <p:nvPr/>
        </p:nvGrpSpPr>
        <p:grpSpPr>
          <a:xfrm>
            <a:off x="0" y="4584431"/>
            <a:ext cx="683611" cy="511629"/>
            <a:chOff x="154630" y="709117"/>
            <a:chExt cx="683611" cy="511629"/>
          </a:xfrm>
        </p:grpSpPr>
        <p:sp>
          <p:nvSpPr>
            <p:cNvPr id="9" name="Seta: para a Direita 8">
              <a:extLst>
                <a:ext uri="{FF2B5EF4-FFF2-40B4-BE49-F238E27FC236}">
                  <a16:creationId xmlns:a16="http://schemas.microsoft.com/office/drawing/2014/main" id="{5E240A34-FC5F-9849-EDED-DE5BC5A4120A}"/>
                </a:ext>
              </a:extLst>
            </p:cNvPr>
            <p:cNvSpPr/>
            <p:nvPr/>
          </p:nvSpPr>
          <p:spPr>
            <a:xfrm>
              <a:off x="154630" y="709117"/>
              <a:ext cx="539948" cy="511629"/>
            </a:xfrm>
            <a:prstGeom prst="rightArrow">
              <a:avLst>
                <a:gd name="adj1" fmla="val 50000"/>
                <a:gd name="adj2" fmla="val 55895"/>
              </a:avLst>
            </a:prstGeom>
            <a:solidFill>
              <a:srgbClr val="FF0000"/>
            </a:solidFill>
            <a:ln>
              <a:solidFill>
                <a:srgbClr val="E0E48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aixaDeTexto 9">
              <a:extLst>
                <a:ext uri="{FF2B5EF4-FFF2-40B4-BE49-F238E27FC236}">
                  <a16:creationId xmlns:a16="http://schemas.microsoft.com/office/drawing/2014/main" id="{CEDA65E9-81C2-AF82-DF0D-91B110F4C3F5}"/>
                </a:ext>
              </a:extLst>
            </p:cNvPr>
            <p:cNvSpPr txBox="1"/>
            <p:nvPr/>
          </p:nvSpPr>
          <p:spPr>
            <a:xfrm>
              <a:off x="298293" y="780266"/>
              <a:ext cx="539948" cy="369332"/>
            </a:xfrm>
            <a:prstGeom prst="rect">
              <a:avLst/>
            </a:prstGeom>
            <a:noFill/>
          </p:spPr>
          <p:txBody>
            <a:bodyPr wrap="square" rtlCol="0">
              <a:spAutoFit/>
            </a:bodyPr>
            <a:lstStyle/>
            <a:p>
              <a:r>
                <a:rPr lang="pt-BR" b="1" dirty="0">
                  <a:solidFill>
                    <a:schemeClr val="bg1"/>
                  </a:solidFill>
                </a:rPr>
                <a:t>4</a:t>
              </a:r>
              <a:endParaRPr lang="en-US" b="1" dirty="0">
                <a:solidFill>
                  <a:schemeClr val="bg1"/>
                </a:solidFill>
              </a:endParaRPr>
            </a:p>
          </p:txBody>
        </p:sp>
      </p:grpSp>
      <p:grpSp>
        <p:nvGrpSpPr>
          <p:cNvPr id="11" name="Agrupar 10">
            <a:extLst>
              <a:ext uri="{FF2B5EF4-FFF2-40B4-BE49-F238E27FC236}">
                <a16:creationId xmlns:a16="http://schemas.microsoft.com/office/drawing/2014/main" id="{3A2C7003-E41C-A8C0-91A2-5E22A42622EA}"/>
              </a:ext>
            </a:extLst>
          </p:cNvPr>
          <p:cNvGrpSpPr/>
          <p:nvPr/>
        </p:nvGrpSpPr>
        <p:grpSpPr>
          <a:xfrm>
            <a:off x="14200" y="1974777"/>
            <a:ext cx="683611" cy="511629"/>
            <a:chOff x="154630" y="709117"/>
            <a:chExt cx="683611" cy="511629"/>
          </a:xfrm>
        </p:grpSpPr>
        <p:sp>
          <p:nvSpPr>
            <p:cNvPr id="12" name="Seta: para a Direita 11">
              <a:extLst>
                <a:ext uri="{FF2B5EF4-FFF2-40B4-BE49-F238E27FC236}">
                  <a16:creationId xmlns:a16="http://schemas.microsoft.com/office/drawing/2014/main" id="{AB66E915-B095-2F00-C7D5-4DC3BA8BFEB2}"/>
                </a:ext>
              </a:extLst>
            </p:cNvPr>
            <p:cNvSpPr/>
            <p:nvPr/>
          </p:nvSpPr>
          <p:spPr>
            <a:xfrm>
              <a:off x="154630" y="709117"/>
              <a:ext cx="539948" cy="511629"/>
            </a:xfrm>
            <a:prstGeom prst="rightArrow">
              <a:avLst>
                <a:gd name="adj1" fmla="val 50000"/>
                <a:gd name="adj2" fmla="val 55895"/>
              </a:avLst>
            </a:prstGeom>
            <a:solidFill>
              <a:schemeClr val="accent3"/>
            </a:solidFill>
            <a:ln>
              <a:solidFill>
                <a:srgbClr val="E0E48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aixaDeTexto 12">
              <a:extLst>
                <a:ext uri="{FF2B5EF4-FFF2-40B4-BE49-F238E27FC236}">
                  <a16:creationId xmlns:a16="http://schemas.microsoft.com/office/drawing/2014/main" id="{EBB392BA-F5B6-807B-7423-DC2FDBB7464E}"/>
                </a:ext>
              </a:extLst>
            </p:cNvPr>
            <p:cNvSpPr txBox="1"/>
            <p:nvPr/>
          </p:nvSpPr>
          <p:spPr>
            <a:xfrm>
              <a:off x="298293" y="780266"/>
              <a:ext cx="539948" cy="369332"/>
            </a:xfrm>
            <a:prstGeom prst="rect">
              <a:avLst/>
            </a:prstGeom>
            <a:noFill/>
          </p:spPr>
          <p:txBody>
            <a:bodyPr wrap="square" rtlCol="0">
              <a:spAutoFit/>
            </a:bodyPr>
            <a:lstStyle/>
            <a:p>
              <a:r>
                <a:rPr lang="pt-BR" b="1" dirty="0">
                  <a:solidFill>
                    <a:schemeClr val="bg1"/>
                  </a:solidFill>
                </a:rPr>
                <a:t>2</a:t>
              </a:r>
              <a:endParaRPr lang="en-US" b="1" dirty="0">
                <a:solidFill>
                  <a:schemeClr val="bg1"/>
                </a:solidFill>
              </a:endParaRPr>
            </a:p>
          </p:txBody>
        </p:sp>
      </p:grpSp>
      <p:grpSp>
        <p:nvGrpSpPr>
          <p:cNvPr id="14" name="Agrupar 13">
            <a:extLst>
              <a:ext uri="{FF2B5EF4-FFF2-40B4-BE49-F238E27FC236}">
                <a16:creationId xmlns:a16="http://schemas.microsoft.com/office/drawing/2014/main" id="{D10E75DC-93D7-009E-5279-EBD086B0B596}"/>
              </a:ext>
            </a:extLst>
          </p:cNvPr>
          <p:cNvGrpSpPr/>
          <p:nvPr/>
        </p:nvGrpSpPr>
        <p:grpSpPr>
          <a:xfrm rot="10800000">
            <a:off x="11611752" y="2601685"/>
            <a:ext cx="603114" cy="511629"/>
            <a:chOff x="91464" y="709117"/>
            <a:chExt cx="603114" cy="511629"/>
          </a:xfrm>
        </p:grpSpPr>
        <p:sp>
          <p:nvSpPr>
            <p:cNvPr id="15" name="Seta: para a Direita 14">
              <a:extLst>
                <a:ext uri="{FF2B5EF4-FFF2-40B4-BE49-F238E27FC236}">
                  <a16:creationId xmlns:a16="http://schemas.microsoft.com/office/drawing/2014/main" id="{AF6CAC4C-596F-1336-12FC-F72440EFC24A}"/>
                </a:ext>
              </a:extLst>
            </p:cNvPr>
            <p:cNvSpPr/>
            <p:nvPr/>
          </p:nvSpPr>
          <p:spPr>
            <a:xfrm>
              <a:off x="154630" y="709117"/>
              <a:ext cx="539948" cy="511629"/>
            </a:xfrm>
            <a:prstGeom prst="rightArrow">
              <a:avLst>
                <a:gd name="adj1" fmla="val 50000"/>
                <a:gd name="adj2" fmla="val 55895"/>
              </a:avLst>
            </a:prstGeom>
            <a:solidFill>
              <a:schemeClr val="accent3"/>
            </a:solidFill>
            <a:ln>
              <a:solidFill>
                <a:srgbClr val="E0E48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CaixaDeTexto 15">
              <a:extLst>
                <a:ext uri="{FF2B5EF4-FFF2-40B4-BE49-F238E27FC236}">
                  <a16:creationId xmlns:a16="http://schemas.microsoft.com/office/drawing/2014/main" id="{DA6BCB89-9AE2-6175-DA47-965A01B87F01}"/>
                </a:ext>
              </a:extLst>
            </p:cNvPr>
            <p:cNvSpPr txBox="1"/>
            <p:nvPr/>
          </p:nvSpPr>
          <p:spPr>
            <a:xfrm rot="10800000">
              <a:off x="91464" y="780266"/>
              <a:ext cx="539948" cy="369332"/>
            </a:xfrm>
            <a:prstGeom prst="rect">
              <a:avLst/>
            </a:prstGeom>
            <a:noFill/>
          </p:spPr>
          <p:txBody>
            <a:bodyPr wrap="square" rtlCol="0">
              <a:spAutoFit/>
            </a:bodyPr>
            <a:lstStyle/>
            <a:p>
              <a:r>
                <a:rPr lang="pt-BR" b="1" dirty="0">
                  <a:solidFill>
                    <a:schemeClr val="bg1"/>
                  </a:solidFill>
                </a:rPr>
                <a:t>3</a:t>
              </a:r>
              <a:endParaRPr lang="en-US" b="1" dirty="0">
                <a:solidFill>
                  <a:schemeClr val="bg1"/>
                </a:solidFill>
              </a:endParaRPr>
            </a:p>
          </p:txBody>
        </p:sp>
      </p:grpSp>
    </p:spTree>
    <p:extLst>
      <p:ext uri="{BB962C8B-B14F-4D97-AF65-F5344CB8AC3E}">
        <p14:creationId xmlns:p14="http://schemas.microsoft.com/office/powerpoint/2010/main" val="35187231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FAC4CB-FE91-741B-D45E-0ECB1840AAB1}"/>
            </a:ext>
          </a:extLst>
        </p:cNvPr>
        <p:cNvGrpSpPr/>
        <p:nvPr/>
      </p:nvGrpSpPr>
      <p:grpSpPr>
        <a:xfrm>
          <a:off x="0" y="0"/>
          <a:ext cx="0" cy="0"/>
          <a:chOff x="0" y="0"/>
          <a:chExt cx="0" cy="0"/>
        </a:xfrm>
      </p:grpSpPr>
      <p:grpSp>
        <p:nvGrpSpPr>
          <p:cNvPr id="4" name="Agrupar 3">
            <a:extLst>
              <a:ext uri="{FF2B5EF4-FFF2-40B4-BE49-F238E27FC236}">
                <a16:creationId xmlns:a16="http://schemas.microsoft.com/office/drawing/2014/main" id="{103F361D-F503-B4FA-23E5-B8291D3EDA51}"/>
              </a:ext>
            </a:extLst>
          </p:cNvPr>
          <p:cNvGrpSpPr/>
          <p:nvPr/>
        </p:nvGrpSpPr>
        <p:grpSpPr>
          <a:xfrm>
            <a:off x="481181" y="1422400"/>
            <a:ext cx="11153437" cy="1585685"/>
            <a:chOff x="557381" y="1384753"/>
            <a:chExt cx="11153437" cy="1585685"/>
          </a:xfrm>
        </p:grpSpPr>
        <p:pic>
          <p:nvPicPr>
            <p:cNvPr id="3" name="Imagem 2">
              <a:extLst>
                <a:ext uri="{FF2B5EF4-FFF2-40B4-BE49-F238E27FC236}">
                  <a16:creationId xmlns:a16="http://schemas.microsoft.com/office/drawing/2014/main" id="{4F4AD46A-4CB0-C105-4E49-075EE4B97C6D}"/>
                </a:ext>
              </a:extLst>
            </p:cNvPr>
            <p:cNvPicPr>
              <a:picLocks noChangeAspect="1"/>
            </p:cNvPicPr>
            <p:nvPr/>
          </p:nvPicPr>
          <p:blipFill>
            <a:blip r:embed="rId2"/>
            <a:srcRect l="688" t="747" r="-688" b="81396"/>
            <a:stretch>
              <a:fillRect/>
            </a:stretch>
          </p:blipFill>
          <p:spPr>
            <a:xfrm>
              <a:off x="633581" y="1384753"/>
              <a:ext cx="11077237" cy="1224641"/>
            </a:xfrm>
            <a:prstGeom prst="rect">
              <a:avLst/>
            </a:prstGeom>
          </p:spPr>
        </p:pic>
        <p:pic>
          <p:nvPicPr>
            <p:cNvPr id="2" name="Imagem 1">
              <a:extLst>
                <a:ext uri="{FF2B5EF4-FFF2-40B4-BE49-F238E27FC236}">
                  <a16:creationId xmlns:a16="http://schemas.microsoft.com/office/drawing/2014/main" id="{1ABB50BB-7A0E-9916-E0A5-D8DA5DE601A3}"/>
                </a:ext>
              </a:extLst>
            </p:cNvPr>
            <p:cNvPicPr>
              <a:picLocks noChangeAspect="1"/>
            </p:cNvPicPr>
            <p:nvPr/>
          </p:nvPicPr>
          <p:blipFill>
            <a:blip r:embed="rId2"/>
            <a:srcRect t="46336" b="48399"/>
            <a:stretch>
              <a:fillRect/>
            </a:stretch>
          </p:blipFill>
          <p:spPr>
            <a:xfrm>
              <a:off x="557381" y="2609395"/>
              <a:ext cx="11077237" cy="361043"/>
            </a:xfrm>
            <a:prstGeom prst="rect">
              <a:avLst/>
            </a:prstGeom>
          </p:spPr>
        </p:pic>
      </p:grpSp>
      <p:grpSp>
        <p:nvGrpSpPr>
          <p:cNvPr id="9" name="Agrupar 8">
            <a:extLst>
              <a:ext uri="{FF2B5EF4-FFF2-40B4-BE49-F238E27FC236}">
                <a16:creationId xmlns:a16="http://schemas.microsoft.com/office/drawing/2014/main" id="{2EEB3E36-B484-819C-FEE3-89E44A772956}"/>
              </a:ext>
            </a:extLst>
          </p:cNvPr>
          <p:cNvGrpSpPr/>
          <p:nvPr/>
        </p:nvGrpSpPr>
        <p:grpSpPr>
          <a:xfrm>
            <a:off x="711125" y="3346450"/>
            <a:ext cx="11094943" cy="1277484"/>
            <a:chOff x="596825" y="3105150"/>
            <a:chExt cx="11094943" cy="1277484"/>
          </a:xfrm>
        </p:grpSpPr>
        <p:pic>
          <p:nvPicPr>
            <p:cNvPr id="8" name="Imagem 7">
              <a:extLst>
                <a:ext uri="{FF2B5EF4-FFF2-40B4-BE49-F238E27FC236}">
                  <a16:creationId xmlns:a16="http://schemas.microsoft.com/office/drawing/2014/main" id="{267023CF-E796-3430-886E-A64D288754C6}"/>
                </a:ext>
              </a:extLst>
            </p:cNvPr>
            <p:cNvPicPr>
              <a:picLocks noChangeAspect="1"/>
            </p:cNvPicPr>
            <p:nvPr/>
          </p:nvPicPr>
          <p:blipFill>
            <a:blip r:embed="rId2"/>
            <a:srcRect l="1204" t="51945" r="-1204" b="34692"/>
            <a:stretch>
              <a:fillRect/>
            </a:stretch>
          </p:blipFill>
          <p:spPr>
            <a:xfrm>
              <a:off x="614531" y="3105150"/>
              <a:ext cx="11077237" cy="916441"/>
            </a:xfrm>
            <a:prstGeom prst="rect">
              <a:avLst/>
            </a:prstGeom>
          </p:spPr>
        </p:pic>
        <p:pic>
          <p:nvPicPr>
            <p:cNvPr id="7" name="Imagem 6">
              <a:extLst>
                <a:ext uri="{FF2B5EF4-FFF2-40B4-BE49-F238E27FC236}">
                  <a16:creationId xmlns:a16="http://schemas.microsoft.com/office/drawing/2014/main" id="{7D958180-8AD4-7887-3407-2B1357BE06F4}"/>
                </a:ext>
              </a:extLst>
            </p:cNvPr>
            <p:cNvPicPr>
              <a:picLocks noChangeAspect="1"/>
            </p:cNvPicPr>
            <p:nvPr/>
          </p:nvPicPr>
          <p:blipFill>
            <a:blip r:embed="rId2"/>
            <a:srcRect l="1032" t="93776" r="-1032" b="959"/>
            <a:stretch>
              <a:fillRect/>
            </a:stretch>
          </p:blipFill>
          <p:spPr>
            <a:xfrm>
              <a:off x="596825" y="4021591"/>
              <a:ext cx="11077237" cy="361043"/>
            </a:xfrm>
            <a:prstGeom prst="rect">
              <a:avLst/>
            </a:prstGeom>
          </p:spPr>
        </p:pic>
      </p:grpSp>
      <p:sp>
        <p:nvSpPr>
          <p:cNvPr id="11" name="CaixaDeTexto 10">
            <a:extLst>
              <a:ext uri="{FF2B5EF4-FFF2-40B4-BE49-F238E27FC236}">
                <a16:creationId xmlns:a16="http://schemas.microsoft.com/office/drawing/2014/main" id="{2220C268-5C6B-E44A-AB89-84B34AFE6F9D}"/>
              </a:ext>
            </a:extLst>
          </p:cNvPr>
          <p:cNvSpPr txBox="1"/>
          <p:nvPr/>
        </p:nvSpPr>
        <p:spPr>
          <a:xfrm>
            <a:off x="1422400" y="171450"/>
            <a:ext cx="9118600" cy="584775"/>
          </a:xfrm>
          <a:prstGeom prst="rect">
            <a:avLst/>
          </a:prstGeom>
          <a:noFill/>
        </p:spPr>
        <p:txBody>
          <a:bodyPr wrap="square" rtlCol="0">
            <a:spAutoFit/>
          </a:bodyPr>
          <a:lstStyle/>
          <a:p>
            <a:pPr algn="ctr"/>
            <a:r>
              <a:rPr lang="pt-BR" sz="3200" b="1" dirty="0">
                <a:solidFill>
                  <a:srgbClr val="FF0000"/>
                </a:solidFill>
              </a:rPr>
              <a:t>1) Injustiça climática</a:t>
            </a:r>
          </a:p>
        </p:txBody>
      </p:sp>
      <p:sp>
        <p:nvSpPr>
          <p:cNvPr id="6" name="CaixaDeTexto 5">
            <a:extLst>
              <a:ext uri="{FF2B5EF4-FFF2-40B4-BE49-F238E27FC236}">
                <a16:creationId xmlns:a16="http://schemas.microsoft.com/office/drawing/2014/main" id="{A924DE07-D7B4-00F6-BB5D-EB43C110038D}"/>
              </a:ext>
            </a:extLst>
          </p:cNvPr>
          <p:cNvSpPr txBox="1"/>
          <p:nvPr/>
        </p:nvSpPr>
        <p:spPr>
          <a:xfrm>
            <a:off x="2367642" y="5278575"/>
            <a:ext cx="7228115" cy="923330"/>
          </a:xfrm>
          <a:prstGeom prst="rect">
            <a:avLst/>
          </a:prstGeom>
          <a:noFill/>
        </p:spPr>
        <p:txBody>
          <a:bodyPr wrap="square">
            <a:spAutoFit/>
          </a:bodyPr>
          <a:lstStyle/>
          <a:p>
            <a:r>
              <a:rPr lang="en-US" dirty="0"/>
              <a:t>Poverty is the single most relevant predictor of governance.</a:t>
            </a:r>
          </a:p>
          <a:p>
            <a:r>
              <a:rPr lang="en-US" dirty="0"/>
              <a:t>Maybe due to the poorest municipalities having fewer resources to invest in infrastructure and management?</a:t>
            </a:r>
          </a:p>
        </p:txBody>
      </p:sp>
    </p:spTree>
    <p:extLst>
      <p:ext uri="{BB962C8B-B14F-4D97-AF65-F5344CB8AC3E}">
        <p14:creationId xmlns:p14="http://schemas.microsoft.com/office/powerpoint/2010/main" val="39823622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ixaDeTexto 4">
            <a:extLst>
              <a:ext uri="{FF2B5EF4-FFF2-40B4-BE49-F238E27FC236}">
                <a16:creationId xmlns:a16="http://schemas.microsoft.com/office/drawing/2014/main" id="{BFDC4BE5-55EE-B209-61B8-136F1FA2958C}"/>
              </a:ext>
            </a:extLst>
          </p:cNvPr>
          <p:cNvSpPr txBox="1"/>
          <p:nvPr/>
        </p:nvSpPr>
        <p:spPr>
          <a:xfrm>
            <a:off x="3946568" y="2468279"/>
            <a:ext cx="3264615" cy="830997"/>
          </a:xfrm>
          <a:prstGeom prst="rect">
            <a:avLst/>
          </a:prstGeom>
          <a:noFill/>
        </p:spPr>
        <p:txBody>
          <a:bodyPr wrap="square" rtlCol="0">
            <a:spAutoFit/>
          </a:bodyPr>
          <a:lstStyle/>
          <a:p>
            <a:r>
              <a:rPr lang="en-US" sz="1600" noProof="0" dirty="0"/>
              <a:t>Which of the Governance index components is more strongly associated to vulnerability index? </a:t>
            </a:r>
          </a:p>
        </p:txBody>
      </p:sp>
      <p:pic>
        <p:nvPicPr>
          <p:cNvPr id="7" name="Imagem 6" descr="Gráfico, Gráfico de dispersão&#10;&#10;O conteúdo gerado por IA pode estar incorreto.">
            <a:extLst>
              <a:ext uri="{FF2B5EF4-FFF2-40B4-BE49-F238E27FC236}">
                <a16:creationId xmlns:a16="http://schemas.microsoft.com/office/drawing/2014/main" id="{F406796F-D8F4-A920-9F93-910351F6AB10}"/>
              </a:ext>
            </a:extLst>
          </p:cNvPr>
          <p:cNvPicPr>
            <a:picLocks noChangeAspect="1"/>
          </p:cNvPicPr>
          <p:nvPr/>
        </p:nvPicPr>
        <p:blipFill>
          <a:blip r:embed="rId2"/>
          <a:stretch>
            <a:fillRect/>
          </a:stretch>
        </p:blipFill>
        <p:spPr>
          <a:xfrm>
            <a:off x="7546265" y="3318599"/>
            <a:ext cx="4604946" cy="3510373"/>
          </a:xfrm>
          <a:prstGeom prst="rect">
            <a:avLst/>
          </a:prstGeom>
        </p:spPr>
      </p:pic>
      <p:sp>
        <p:nvSpPr>
          <p:cNvPr id="8" name="CaixaDeTexto 7">
            <a:extLst>
              <a:ext uri="{FF2B5EF4-FFF2-40B4-BE49-F238E27FC236}">
                <a16:creationId xmlns:a16="http://schemas.microsoft.com/office/drawing/2014/main" id="{C208FF5D-4A74-4751-63DC-171F93CB2BA3}"/>
              </a:ext>
            </a:extLst>
          </p:cNvPr>
          <p:cNvSpPr txBox="1"/>
          <p:nvPr/>
        </p:nvSpPr>
        <p:spPr>
          <a:xfrm>
            <a:off x="7905392" y="2526927"/>
            <a:ext cx="3975174" cy="830997"/>
          </a:xfrm>
          <a:prstGeom prst="rect">
            <a:avLst/>
          </a:prstGeom>
          <a:noFill/>
        </p:spPr>
        <p:txBody>
          <a:bodyPr wrap="square" rtlCol="0">
            <a:spAutoFit/>
          </a:bodyPr>
          <a:lstStyle/>
          <a:p>
            <a:r>
              <a:rPr lang="en-US" sz="1600" noProof="0" dirty="0"/>
              <a:t>What is the vulnerability index component that best predicts governance?  </a:t>
            </a:r>
            <a:r>
              <a:rPr lang="en-US" sz="1600" dirty="0"/>
              <a:t>But also, is lower in more rural municipalities?</a:t>
            </a:r>
            <a:endParaRPr lang="en-US" sz="1600" noProof="0" dirty="0"/>
          </a:p>
        </p:txBody>
      </p:sp>
      <p:sp>
        <p:nvSpPr>
          <p:cNvPr id="9" name="CaixaDeTexto 8">
            <a:extLst>
              <a:ext uri="{FF2B5EF4-FFF2-40B4-BE49-F238E27FC236}">
                <a16:creationId xmlns:a16="http://schemas.microsoft.com/office/drawing/2014/main" id="{0AEF976A-EC3C-9F1A-7A12-1CEFD1F1786D}"/>
              </a:ext>
            </a:extLst>
          </p:cNvPr>
          <p:cNvSpPr txBox="1"/>
          <p:nvPr/>
        </p:nvSpPr>
        <p:spPr>
          <a:xfrm>
            <a:off x="4132506" y="865841"/>
            <a:ext cx="6827519" cy="1200329"/>
          </a:xfrm>
          <a:prstGeom prst="rect">
            <a:avLst/>
          </a:prstGeom>
          <a:noFill/>
        </p:spPr>
        <p:txBody>
          <a:bodyPr wrap="square" rtlCol="0">
            <a:spAutoFit/>
          </a:bodyPr>
          <a:lstStyle/>
          <a:p>
            <a:r>
              <a:rPr lang="en-US" sz="2400" b="1" dirty="0"/>
              <a:t>Evidence of climate injustice </a:t>
            </a:r>
            <a:r>
              <a:rPr lang="en-US" sz="2400" dirty="0"/>
              <a:t>– higher social vulnerability takes places in municipalities that have the lowest Urban adaptation index</a:t>
            </a:r>
            <a:endParaRPr lang="en-US" sz="2400" noProof="0" dirty="0"/>
          </a:p>
        </p:txBody>
      </p:sp>
      <p:pic>
        <p:nvPicPr>
          <p:cNvPr id="10" name="Imagem 9" descr="Gráfico, Gráfico de dispersão&#10;&#10;O conteúdo gerado por IA pode estar incorreto.">
            <a:extLst>
              <a:ext uri="{FF2B5EF4-FFF2-40B4-BE49-F238E27FC236}">
                <a16:creationId xmlns:a16="http://schemas.microsoft.com/office/drawing/2014/main" id="{89969B38-CCDE-11EE-2E4C-0C4C81D9485D}"/>
              </a:ext>
            </a:extLst>
          </p:cNvPr>
          <p:cNvPicPr>
            <a:picLocks noChangeAspect="1"/>
          </p:cNvPicPr>
          <p:nvPr/>
        </p:nvPicPr>
        <p:blipFill>
          <a:blip r:embed="rId3"/>
          <a:stretch>
            <a:fillRect/>
          </a:stretch>
        </p:blipFill>
        <p:spPr>
          <a:xfrm>
            <a:off x="128172" y="507516"/>
            <a:ext cx="3657230" cy="2756110"/>
          </a:xfrm>
          <a:prstGeom prst="rect">
            <a:avLst/>
          </a:prstGeom>
        </p:spPr>
      </p:pic>
      <p:pic>
        <p:nvPicPr>
          <p:cNvPr id="14" name="Imagem 13" descr="Gráfico&#10;&#10;O conteúdo gerado por IA pode estar incorreto.">
            <a:extLst>
              <a:ext uri="{FF2B5EF4-FFF2-40B4-BE49-F238E27FC236}">
                <a16:creationId xmlns:a16="http://schemas.microsoft.com/office/drawing/2014/main" id="{7407E38B-8D86-4CE0-D04C-887826000F88}"/>
              </a:ext>
            </a:extLst>
          </p:cNvPr>
          <p:cNvPicPr>
            <a:picLocks noChangeAspect="1"/>
          </p:cNvPicPr>
          <p:nvPr/>
        </p:nvPicPr>
        <p:blipFill>
          <a:blip r:embed="rId4"/>
          <a:srcRect l="536" r="1"/>
          <a:stretch>
            <a:fillRect/>
          </a:stretch>
        </p:blipFill>
        <p:spPr>
          <a:xfrm>
            <a:off x="3005758" y="3256469"/>
            <a:ext cx="4462858" cy="3400900"/>
          </a:xfrm>
          <a:prstGeom prst="rect">
            <a:avLst/>
          </a:prstGeom>
        </p:spPr>
      </p:pic>
      <p:sp>
        <p:nvSpPr>
          <p:cNvPr id="15" name="CaixaDeTexto 14">
            <a:extLst>
              <a:ext uri="{FF2B5EF4-FFF2-40B4-BE49-F238E27FC236}">
                <a16:creationId xmlns:a16="http://schemas.microsoft.com/office/drawing/2014/main" id="{C233CCCD-74D7-4363-9920-F18B3AF18C8A}"/>
              </a:ext>
            </a:extLst>
          </p:cNvPr>
          <p:cNvSpPr txBox="1"/>
          <p:nvPr/>
        </p:nvSpPr>
        <p:spPr>
          <a:xfrm>
            <a:off x="1422400" y="171450"/>
            <a:ext cx="9118600" cy="584775"/>
          </a:xfrm>
          <a:prstGeom prst="rect">
            <a:avLst/>
          </a:prstGeom>
          <a:noFill/>
        </p:spPr>
        <p:txBody>
          <a:bodyPr wrap="square" rtlCol="0">
            <a:spAutoFit/>
          </a:bodyPr>
          <a:lstStyle/>
          <a:p>
            <a:pPr algn="r"/>
            <a:r>
              <a:rPr lang="pt-BR" sz="3200" b="1" dirty="0">
                <a:solidFill>
                  <a:srgbClr val="FF0000"/>
                </a:solidFill>
              </a:rPr>
              <a:t>1) Injustiça climática</a:t>
            </a:r>
          </a:p>
        </p:txBody>
      </p:sp>
      <p:sp>
        <p:nvSpPr>
          <p:cNvPr id="16" name="CaixaDeTexto 15">
            <a:extLst>
              <a:ext uri="{FF2B5EF4-FFF2-40B4-BE49-F238E27FC236}">
                <a16:creationId xmlns:a16="http://schemas.microsoft.com/office/drawing/2014/main" id="{88561528-8A7C-C340-6675-3F3FA32A6753}"/>
              </a:ext>
            </a:extLst>
          </p:cNvPr>
          <p:cNvSpPr txBox="1"/>
          <p:nvPr/>
        </p:nvSpPr>
        <p:spPr>
          <a:xfrm>
            <a:off x="368842" y="77873"/>
            <a:ext cx="4025357" cy="523220"/>
          </a:xfrm>
          <a:prstGeom prst="rect">
            <a:avLst/>
          </a:prstGeom>
          <a:noFill/>
        </p:spPr>
        <p:txBody>
          <a:bodyPr wrap="square" rtlCol="0">
            <a:spAutoFit/>
          </a:bodyPr>
          <a:lstStyle/>
          <a:p>
            <a:r>
              <a:rPr lang="en-US" sz="1400" noProof="0" dirty="0"/>
              <a:t>Poverty Is associated </a:t>
            </a:r>
            <a:r>
              <a:rPr lang="en-US" sz="1400" dirty="0"/>
              <a:t>to r</a:t>
            </a:r>
            <a:r>
              <a:rPr lang="en-US" sz="1400" noProof="0" dirty="0" err="1"/>
              <a:t>ural</a:t>
            </a:r>
            <a:r>
              <a:rPr lang="en-US" sz="1400" noProof="0" dirty="0"/>
              <a:t> municipalities showing similar trends for </a:t>
            </a:r>
            <a:r>
              <a:rPr lang="en-US" sz="1400" dirty="0"/>
              <a:t>housing and mobility</a:t>
            </a:r>
            <a:endParaRPr lang="en-US" sz="1400" noProof="0" dirty="0"/>
          </a:p>
        </p:txBody>
      </p:sp>
    </p:spTree>
    <p:extLst>
      <p:ext uri="{BB962C8B-B14F-4D97-AF65-F5344CB8AC3E}">
        <p14:creationId xmlns:p14="http://schemas.microsoft.com/office/powerpoint/2010/main" val="10539404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EBC6EA-B30A-497C-7367-A03D63F7C2B4}"/>
            </a:ext>
          </a:extLst>
        </p:cNvPr>
        <p:cNvGrpSpPr/>
        <p:nvPr/>
      </p:nvGrpSpPr>
      <p:grpSpPr>
        <a:xfrm>
          <a:off x="0" y="0"/>
          <a:ext cx="0" cy="0"/>
          <a:chOff x="0" y="0"/>
          <a:chExt cx="0" cy="0"/>
        </a:xfrm>
      </p:grpSpPr>
      <p:sp>
        <p:nvSpPr>
          <p:cNvPr id="5" name="CaixaDeTexto 4">
            <a:extLst>
              <a:ext uri="{FF2B5EF4-FFF2-40B4-BE49-F238E27FC236}">
                <a16:creationId xmlns:a16="http://schemas.microsoft.com/office/drawing/2014/main" id="{0AB0A1BA-96DB-CE68-640C-B9143DB24363}"/>
              </a:ext>
            </a:extLst>
          </p:cNvPr>
          <p:cNvSpPr txBox="1"/>
          <p:nvPr/>
        </p:nvSpPr>
        <p:spPr>
          <a:xfrm>
            <a:off x="1990725" y="171450"/>
            <a:ext cx="7534275" cy="584775"/>
          </a:xfrm>
          <a:prstGeom prst="rect">
            <a:avLst/>
          </a:prstGeom>
          <a:noFill/>
        </p:spPr>
        <p:txBody>
          <a:bodyPr wrap="square" rtlCol="0">
            <a:spAutoFit/>
          </a:bodyPr>
          <a:lstStyle/>
          <a:p>
            <a:pPr algn="ctr"/>
            <a:r>
              <a:rPr lang="pt-BR" sz="3200" b="1" dirty="0">
                <a:solidFill>
                  <a:srgbClr val="FF0000"/>
                </a:solidFill>
              </a:rPr>
              <a:t>2) Foco em extremos climáticos</a:t>
            </a:r>
          </a:p>
        </p:txBody>
      </p:sp>
      <p:grpSp>
        <p:nvGrpSpPr>
          <p:cNvPr id="11" name="Agrupar 10">
            <a:extLst>
              <a:ext uri="{FF2B5EF4-FFF2-40B4-BE49-F238E27FC236}">
                <a16:creationId xmlns:a16="http://schemas.microsoft.com/office/drawing/2014/main" id="{2E67F3BC-C0F6-F286-6D5F-768E7CDEB466}"/>
              </a:ext>
            </a:extLst>
          </p:cNvPr>
          <p:cNvGrpSpPr/>
          <p:nvPr/>
        </p:nvGrpSpPr>
        <p:grpSpPr>
          <a:xfrm>
            <a:off x="585137" y="899334"/>
            <a:ext cx="11147906" cy="1678523"/>
            <a:chOff x="585137" y="899334"/>
            <a:chExt cx="11147906" cy="1678523"/>
          </a:xfrm>
        </p:grpSpPr>
        <p:grpSp>
          <p:nvGrpSpPr>
            <p:cNvPr id="9" name="Agrupar 8">
              <a:extLst>
                <a:ext uri="{FF2B5EF4-FFF2-40B4-BE49-F238E27FC236}">
                  <a16:creationId xmlns:a16="http://schemas.microsoft.com/office/drawing/2014/main" id="{C998FA00-C54C-03AE-4787-1F03F2410663}"/>
                </a:ext>
              </a:extLst>
            </p:cNvPr>
            <p:cNvGrpSpPr/>
            <p:nvPr/>
          </p:nvGrpSpPr>
          <p:grpSpPr>
            <a:xfrm>
              <a:off x="585137" y="899334"/>
              <a:ext cx="11147906" cy="1191487"/>
              <a:chOff x="547037" y="3028496"/>
              <a:chExt cx="11147906" cy="1191487"/>
            </a:xfrm>
          </p:grpSpPr>
          <p:pic>
            <p:nvPicPr>
              <p:cNvPr id="7" name="Imagem 6">
                <a:extLst>
                  <a:ext uri="{FF2B5EF4-FFF2-40B4-BE49-F238E27FC236}">
                    <a16:creationId xmlns:a16="http://schemas.microsoft.com/office/drawing/2014/main" id="{16A29853-668A-C21F-9F31-0A6767BF525F}"/>
                  </a:ext>
                </a:extLst>
              </p:cNvPr>
              <p:cNvPicPr>
                <a:picLocks noChangeAspect="1"/>
              </p:cNvPicPr>
              <p:nvPr/>
            </p:nvPicPr>
            <p:blipFill>
              <a:blip r:embed="rId2"/>
              <a:srcRect l="-172" t="75106" r="172" b="16270"/>
              <a:stretch>
                <a:fillRect/>
              </a:stretch>
            </p:blipFill>
            <p:spPr>
              <a:xfrm>
                <a:off x="547037" y="3628526"/>
                <a:ext cx="11077237" cy="591457"/>
              </a:xfrm>
              <a:prstGeom prst="rect">
                <a:avLst/>
              </a:prstGeom>
            </p:spPr>
          </p:pic>
          <p:pic>
            <p:nvPicPr>
              <p:cNvPr id="8" name="Imagem 7">
                <a:extLst>
                  <a:ext uri="{FF2B5EF4-FFF2-40B4-BE49-F238E27FC236}">
                    <a16:creationId xmlns:a16="http://schemas.microsoft.com/office/drawing/2014/main" id="{571AA603-0D93-8445-E396-A8DCB72A7897}"/>
                  </a:ext>
                </a:extLst>
              </p:cNvPr>
              <p:cNvPicPr>
                <a:picLocks noChangeAspect="1"/>
              </p:cNvPicPr>
              <p:nvPr/>
            </p:nvPicPr>
            <p:blipFill>
              <a:blip r:embed="rId2"/>
              <a:srcRect l="442" t="393" r="-442" b="90983"/>
              <a:stretch>
                <a:fillRect/>
              </a:stretch>
            </p:blipFill>
            <p:spPr>
              <a:xfrm>
                <a:off x="617706" y="3028496"/>
                <a:ext cx="11077237" cy="591457"/>
              </a:xfrm>
              <a:prstGeom prst="rect">
                <a:avLst/>
              </a:prstGeom>
            </p:spPr>
          </p:pic>
        </p:grpSp>
        <p:pic>
          <p:nvPicPr>
            <p:cNvPr id="10" name="Imagem 9">
              <a:extLst>
                <a:ext uri="{FF2B5EF4-FFF2-40B4-BE49-F238E27FC236}">
                  <a16:creationId xmlns:a16="http://schemas.microsoft.com/office/drawing/2014/main" id="{7D3021F1-9037-790F-C3A5-19D09663072A}"/>
                </a:ext>
              </a:extLst>
            </p:cNvPr>
            <p:cNvPicPr>
              <a:picLocks noChangeAspect="1"/>
            </p:cNvPicPr>
            <p:nvPr/>
          </p:nvPicPr>
          <p:blipFill>
            <a:blip r:embed="rId2"/>
            <a:srcRect l="25" t="46217" r="-25" b="46700"/>
            <a:stretch>
              <a:fillRect/>
            </a:stretch>
          </p:blipFill>
          <p:spPr>
            <a:xfrm>
              <a:off x="606727" y="2092082"/>
              <a:ext cx="11077237" cy="485775"/>
            </a:xfrm>
            <a:prstGeom prst="rect">
              <a:avLst/>
            </a:prstGeom>
          </p:spPr>
        </p:pic>
      </p:grpSp>
      <p:grpSp>
        <p:nvGrpSpPr>
          <p:cNvPr id="13" name="Agrupar 12">
            <a:extLst>
              <a:ext uri="{FF2B5EF4-FFF2-40B4-BE49-F238E27FC236}">
                <a16:creationId xmlns:a16="http://schemas.microsoft.com/office/drawing/2014/main" id="{0F700A54-A628-FB08-E44D-F6036E172282}"/>
              </a:ext>
            </a:extLst>
          </p:cNvPr>
          <p:cNvGrpSpPr/>
          <p:nvPr/>
        </p:nvGrpSpPr>
        <p:grpSpPr>
          <a:xfrm>
            <a:off x="455779" y="2931772"/>
            <a:ext cx="11498863" cy="1544411"/>
            <a:chOff x="455779" y="2931772"/>
            <a:chExt cx="11498863" cy="1544411"/>
          </a:xfrm>
        </p:grpSpPr>
        <p:grpSp>
          <p:nvGrpSpPr>
            <p:cNvPr id="4" name="Agrupar 3">
              <a:extLst>
                <a:ext uri="{FF2B5EF4-FFF2-40B4-BE49-F238E27FC236}">
                  <a16:creationId xmlns:a16="http://schemas.microsoft.com/office/drawing/2014/main" id="{AF060BF4-B00D-45F0-36C2-E625C5B42197}"/>
                </a:ext>
              </a:extLst>
            </p:cNvPr>
            <p:cNvGrpSpPr/>
            <p:nvPr/>
          </p:nvGrpSpPr>
          <p:grpSpPr>
            <a:xfrm>
              <a:off x="575325" y="2931772"/>
              <a:ext cx="11379317" cy="939120"/>
              <a:chOff x="598201" y="2889250"/>
              <a:chExt cx="11379317" cy="939120"/>
            </a:xfrm>
          </p:grpSpPr>
          <p:pic>
            <p:nvPicPr>
              <p:cNvPr id="2" name="Imagem 1">
                <a:extLst>
                  <a:ext uri="{FF2B5EF4-FFF2-40B4-BE49-F238E27FC236}">
                    <a16:creationId xmlns:a16="http://schemas.microsoft.com/office/drawing/2014/main" id="{979840FB-15EA-E583-D113-C5550E620D3F}"/>
                  </a:ext>
                </a:extLst>
              </p:cNvPr>
              <p:cNvPicPr>
                <a:picLocks noChangeAspect="1"/>
              </p:cNvPicPr>
              <p:nvPr/>
            </p:nvPicPr>
            <p:blipFill>
              <a:blip r:embed="rId2"/>
              <a:srcRect l="409" t="52108" r="-409" b="39268"/>
              <a:stretch>
                <a:fillRect/>
              </a:stretch>
            </p:blipFill>
            <p:spPr>
              <a:xfrm>
                <a:off x="598201" y="2889250"/>
                <a:ext cx="11077237" cy="591457"/>
              </a:xfrm>
              <a:prstGeom prst="rect">
                <a:avLst/>
              </a:prstGeom>
            </p:spPr>
          </p:pic>
          <p:pic>
            <p:nvPicPr>
              <p:cNvPr id="3" name="Imagem 2">
                <a:extLst>
                  <a:ext uri="{FF2B5EF4-FFF2-40B4-BE49-F238E27FC236}">
                    <a16:creationId xmlns:a16="http://schemas.microsoft.com/office/drawing/2014/main" id="{5FA94CCF-DB8D-C064-A8E1-873872E585A6}"/>
                  </a:ext>
                </a:extLst>
              </p:cNvPr>
              <p:cNvPicPr>
                <a:picLocks noChangeAspect="1"/>
              </p:cNvPicPr>
              <p:nvPr/>
            </p:nvPicPr>
            <p:blipFill>
              <a:blip r:embed="rId2"/>
              <a:srcRect l="445" t="74976" r="-3173" b="16400"/>
              <a:stretch>
                <a:fillRect/>
              </a:stretch>
            </p:blipFill>
            <p:spPr>
              <a:xfrm>
                <a:off x="598201" y="3236913"/>
                <a:ext cx="11379317" cy="591457"/>
              </a:xfrm>
              <a:prstGeom prst="rect">
                <a:avLst/>
              </a:prstGeom>
            </p:spPr>
          </p:pic>
        </p:grpSp>
        <p:pic>
          <p:nvPicPr>
            <p:cNvPr id="12" name="Imagem 11">
              <a:extLst>
                <a:ext uri="{FF2B5EF4-FFF2-40B4-BE49-F238E27FC236}">
                  <a16:creationId xmlns:a16="http://schemas.microsoft.com/office/drawing/2014/main" id="{BC75EC50-8C16-634A-D198-A7E37E5A6EF7}"/>
                </a:ext>
              </a:extLst>
            </p:cNvPr>
            <p:cNvPicPr>
              <a:picLocks noChangeAspect="1"/>
            </p:cNvPicPr>
            <p:nvPr/>
          </p:nvPicPr>
          <p:blipFill>
            <a:blip r:embed="rId2"/>
            <a:srcRect l="-708" t="93598" r="-2021" b="-2222"/>
            <a:stretch>
              <a:fillRect/>
            </a:stretch>
          </p:blipFill>
          <p:spPr>
            <a:xfrm>
              <a:off x="455779" y="3884726"/>
              <a:ext cx="11379317" cy="591457"/>
            </a:xfrm>
            <a:prstGeom prst="rect">
              <a:avLst/>
            </a:prstGeom>
          </p:spPr>
        </p:pic>
      </p:grpSp>
      <p:sp>
        <p:nvSpPr>
          <p:cNvPr id="14" name="CaixaDeTexto 13">
            <a:extLst>
              <a:ext uri="{FF2B5EF4-FFF2-40B4-BE49-F238E27FC236}">
                <a16:creationId xmlns:a16="http://schemas.microsoft.com/office/drawing/2014/main" id="{1EF6FC69-77C8-7D8C-4F5D-E97E8D6FDBDA}"/>
              </a:ext>
            </a:extLst>
          </p:cNvPr>
          <p:cNvSpPr txBox="1"/>
          <p:nvPr/>
        </p:nvSpPr>
        <p:spPr>
          <a:xfrm>
            <a:off x="1320800" y="2577857"/>
            <a:ext cx="2451100" cy="369332"/>
          </a:xfrm>
          <a:prstGeom prst="rect">
            <a:avLst/>
          </a:prstGeom>
          <a:noFill/>
        </p:spPr>
        <p:txBody>
          <a:bodyPr wrap="square" rtlCol="0">
            <a:spAutoFit/>
          </a:bodyPr>
          <a:lstStyle/>
          <a:p>
            <a:r>
              <a:rPr lang="en-US" dirty="0"/>
              <a:t>Climate index***</a:t>
            </a:r>
          </a:p>
        </p:txBody>
      </p:sp>
      <p:sp>
        <p:nvSpPr>
          <p:cNvPr id="15" name="CaixaDeTexto 14">
            <a:extLst>
              <a:ext uri="{FF2B5EF4-FFF2-40B4-BE49-F238E27FC236}">
                <a16:creationId xmlns:a16="http://schemas.microsoft.com/office/drawing/2014/main" id="{B11B0AC5-1A72-F03D-ABB6-1743CAD78C62}"/>
              </a:ext>
            </a:extLst>
          </p:cNvPr>
          <p:cNvSpPr txBox="1"/>
          <p:nvPr/>
        </p:nvSpPr>
        <p:spPr>
          <a:xfrm>
            <a:off x="5276832" y="2524106"/>
            <a:ext cx="2451100" cy="369332"/>
          </a:xfrm>
          <a:prstGeom prst="rect">
            <a:avLst/>
          </a:prstGeom>
          <a:noFill/>
        </p:spPr>
        <p:txBody>
          <a:bodyPr wrap="square" rtlCol="0">
            <a:spAutoFit/>
          </a:bodyPr>
          <a:lstStyle/>
          <a:p>
            <a:r>
              <a:rPr lang="en-US" dirty="0"/>
              <a:t>Flooding risks***</a:t>
            </a:r>
          </a:p>
        </p:txBody>
      </p:sp>
      <p:sp>
        <p:nvSpPr>
          <p:cNvPr id="16" name="CaixaDeTexto 15">
            <a:extLst>
              <a:ext uri="{FF2B5EF4-FFF2-40B4-BE49-F238E27FC236}">
                <a16:creationId xmlns:a16="http://schemas.microsoft.com/office/drawing/2014/main" id="{7B81DDB6-5943-2C99-AF3E-4976576C0AD5}"/>
              </a:ext>
            </a:extLst>
          </p:cNvPr>
          <p:cNvSpPr txBox="1"/>
          <p:nvPr/>
        </p:nvSpPr>
        <p:spPr>
          <a:xfrm>
            <a:off x="9281943" y="2524106"/>
            <a:ext cx="2451100" cy="369332"/>
          </a:xfrm>
          <a:prstGeom prst="rect">
            <a:avLst/>
          </a:prstGeom>
          <a:noFill/>
        </p:spPr>
        <p:txBody>
          <a:bodyPr wrap="square" rtlCol="0">
            <a:spAutoFit/>
          </a:bodyPr>
          <a:lstStyle/>
          <a:p>
            <a:r>
              <a:rPr lang="en-US" dirty="0"/>
              <a:t>Fire risk***</a:t>
            </a:r>
          </a:p>
        </p:txBody>
      </p:sp>
      <p:sp>
        <p:nvSpPr>
          <p:cNvPr id="18" name="CaixaDeTexto 17">
            <a:extLst>
              <a:ext uri="{FF2B5EF4-FFF2-40B4-BE49-F238E27FC236}">
                <a16:creationId xmlns:a16="http://schemas.microsoft.com/office/drawing/2014/main" id="{0D72E881-CAAB-AD59-B249-9393C89C3168}"/>
              </a:ext>
            </a:extLst>
          </p:cNvPr>
          <p:cNvSpPr txBox="1"/>
          <p:nvPr/>
        </p:nvSpPr>
        <p:spPr>
          <a:xfrm>
            <a:off x="1320800" y="4837680"/>
            <a:ext cx="9834648" cy="1477328"/>
          </a:xfrm>
          <a:prstGeom prst="rect">
            <a:avLst/>
          </a:prstGeom>
          <a:noFill/>
        </p:spPr>
        <p:txBody>
          <a:bodyPr wrap="square">
            <a:spAutoFit/>
          </a:bodyPr>
          <a:lstStyle/>
          <a:p>
            <a:r>
              <a:rPr lang="en-US" dirty="0"/>
              <a:t>Municipalities with greater climate risk have better governance.</a:t>
            </a:r>
          </a:p>
          <a:p>
            <a:endParaRPr lang="en-US" dirty="0"/>
          </a:p>
          <a:p>
            <a:r>
              <a:rPr lang="en-US" dirty="0"/>
              <a:t>This positive correlation leads us to ask: Is governance reactive or proactive? It often happens that municipalities develop adaptive capacity after experiencing climate risks. This is in response to adverse events, not preventively.</a:t>
            </a:r>
          </a:p>
        </p:txBody>
      </p:sp>
    </p:spTree>
    <p:extLst>
      <p:ext uri="{BB962C8B-B14F-4D97-AF65-F5344CB8AC3E}">
        <p14:creationId xmlns:p14="http://schemas.microsoft.com/office/powerpoint/2010/main" val="19009405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m 1" descr="Gráfico, Gráfico de dispersão&#10;&#10;O conteúdo gerado por IA pode estar incorreto.">
            <a:extLst>
              <a:ext uri="{FF2B5EF4-FFF2-40B4-BE49-F238E27FC236}">
                <a16:creationId xmlns:a16="http://schemas.microsoft.com/office/drawing/2014/main" id="{6E05E444-3F8A-AC2A-D7DF-9C9C70897E33}"/>
              </a:ext>
            </a:extLst>
          </p:cNvPr>
          <p:cNvPicPr>
            <a:picLocks noChangeAspect="1"/>
          </p:cNvPicPr>
          <p:nvPr/>
        </p:nvPicPr>
        <p:blipFill>
          <a:blip r:embed="rId2"/>
          <a:stretch>
            <a:fillRect/>
          </a:stretch>
        </p:blipFill>
        <p:spPr>
          <a:xfrm>
            <a:off x="473829" y="1140540"/>
            <a:ext cx="4808824" cy="3697760"/>
          </a:xfrm>
          <a:prstGeom prst="rect">
            <a:avLst/>
          </a:prstGeom>
        </p:spPr>
      </p:pic>
      <p:pic>
        <p:nvPicPr>
          <p:cNvPr id="3" name="Imagem 2" descr="Gráfico, Gráfico de dispersão&#10;&#10;O conteúdo gerado por IA pode estar incorreto.">
            <a:extLst>
              <a:ext uri="{FF2B5EF4-FFF2-40B4-BE49-F238E27FC236}">
                <a16:creationId xmlns:a16="http://schemas.microsoft.com/office/drawing/2014/main" id="{202E79EE-6DF8-FDDF-AF86-594175663B74}"/>
              </a:ext>
            </a:extLst>
          </p:cNvPr>
          <p:cNvPicPr>
            <a:picLocks noChangeAspect="1"/>
          </p:cNvPicPr>
          <p:nvPr/>
        </p:nvPicPr>
        <p:blipFill>
          <a:blip r:embed="rId3"/>
          <a:stretch>
            <a:fillRect/>
          </a:stretch>
        </p:blipFill>
        <p:spPr>
          <a:xfrm>
            <a:off x="6697376" y="1036782"/>
            <a:ext cx="4808824" cy="3703547"/>
          </a:xfrm>
          <a:prstGeom prst="rect">
            <a:avLst/>
          </a:prstGeom>
        </p:spPr>
      </p:pic>
      <p:sp>
        <p:nvSpPr>
          <p:cNvPr id="9" name="CaixaDeTexto 8">
            <a:extLst>
              <a:ext uri="{FF2B5EF4-FFF2-40B4-BE49-F238E27FC236}">
                <a16:creationId xmlns:a16="http://schemas.microsoft.com/office/drawing/2014/main" id="{A6BCEF9D-BEAE-C04A-025B-5359A0AD6E74}"/>
              </a:ext>
            </a:extLst>
          </p:cNvPr>
          <p:cNvSpPr txBox="1"/>
          <p:nvPr/>
        </p:nvSpPr>
        <p:spPr>
          <a:xfrm>
            <a:off x="1099456" y="5597011"/>
            <a:ext cx="9655629" cy="646331"/>
          </a:xfrm>
          <a:prstGeom prst="rect">
            <a:avLst/>
          </a:prstGeom>
          <a:noFill/>
        </p:spPr>
        <p:txBody>
          <a:bodyPr wrap="square">
            <a:spAutoFit/>
          </a:bodyPr>
          <a:lstStyle/>
          <a:p>
            <a:r>
              <a:rPr lang="en-US" noProof="0" dirty="0"/>
              <a:t>Higher climatic extreme events, the higher the likelihood that those municipalities has climate adaptation policies, but are they proactive or reactive? </a:t>
            </a:r>
          </a:p>
        </p:txBody>
      </p:sp>
      <p:sp>
        <p:nvSpPr>
          <p:cNvPr id="10" name="CaixaDeTexto 9">
            <a:extLst>
              <a:ext uri="{FF2B5EF4-FFF2-40B4-BE49-F238E27FC236}">
                <a16:creationId xmlns:a16="http://schemas.microsoft.com/office/drawing/2014/main" id="{BB3448A9-BE0A-3B9D-22A7-A975C4C92DB8}"/>
              </a:ext>
            </a:extLst>
          </p:cNvPr>
          <p:cNvSpPr txBox="1"/>
          <p:nvPr/>
        </p:nvSpPr>
        <p:spPr>
          <a:xfrm>
            <a:off x="2476500" y="171450"/>
            <a:ext cx="7048500" cy="584775"/>
          </a:xfrm>
          <a:prstGeom prst="rect">
            <a:avLst/>
          </a:prstGeom>
          <a:noFill/>
        </p:spPr>
        <p:txBody>
          <a:bodyPr wrap="square" rtlCol="0">
            <a:spAutoFit/>
          </a:bodyPr>
          <a:lstStyle/>
          <a:p>
            <a:pPr algn="ctr"/>
            <a:r>
              <a:rPr lang="pt-BR" sz="3200" b="1" dirty="0">
                <a:solidFill>
                  <a:srgbClr val="FF0000"/>
                </a:solidFill>
              </a:rPr>
              <a:t>2) Foco em extremos climáticos</a:t>
            </a:r>
          </a:p>
        </p:txBody>
      </p:sp>
    </p:spTree>
    <p:extLst>
      <p:ext uri="{BB962C8B-B14F-4D97-AF65-F5344CB8AC3E}">
        <p14:creationId xmlns:p14="http://schemas.microsoft.com/office/powerpoint/2010/main" val="9261570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agem 12" descr="Gráfico, Gráfico de linhas&#10;&#10;O conteúdo gerado por IA pode estar incorreto.">
            <a:extLst>
              <a:ext uri="{FF2B5EF4-FFF2-40B4-BE49-F238E27FC236}">
                <a16:creationId xmlns:a16="http://schemas.microsoft.com/office/drawing/2014/main" id="{3E3EB9EF-0BF8-BE63-6700-177169415E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89054" y="2974125"/>
            <a:ext cx="5162719" cy="3577399"/>
          </a:xfrm>
          <a:prstGeom prst="rect">
            <a:avLst/>
          </a:prstGeom>
        </p:spPr>
      </p:pic>
      <p:pic>
        <p:nvPicPr>
          <p:cNvPr id="15" name="Imagem 14" descr="Gráfico, Gráfico de linhas&#10;&#10;O conteúdo gerado por IA pode estar incorreto.">
            <a:extLst>
              <a:ext uri="{FF2B5EF4-FFF2-40B4-BE49-F238E27FC236}">
                <a16:creationId xmlns:a16="http://schemas.microsoft.com/office/drawing/2014/main" id="{46220CAC-1191-2A9C-FBB5-7056F974EC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0229" y="2974126"/>
            <a:ext cx="5162719" cy="3577399"/>
          </a:xfrm>
          <a:prstGeom prst="rect">
            <a:avLst/>
          </a:prstGeom>
        </p:spPr>
      </p:pic>
      <p:sp>
        <p:nvSpPr>
          <p:cNvPr id="26" name="CaixaDeTexto 25">
            <a:extLst>
              <a:ext uri="{FF2B5EF4-FFF2-40B4-BE49-F238E27FC236}">
                <a16:creationId xmlns:a16="http://schemas.microsoft.com/office/drawing/2014/main" id="{9350D446-5087-D925-28B8-EFB54882E779}"/>
              </a:ext>
            </a:extLst>
          </p:cNvPr>
          <p:cNvSpPr txBox="1"/>
          <p:nvPr/>
        </p:nvSpPr>
        <p:spPr>
          <a:xfrm>
            <a:off x="1869451" y="1224231"/>
            <a:ext cx="9277519" cy="1323439"/>
          </a:xfrm>
          <a:prstGeom prst="rect">
            <a:avLst/>
          </a:prstGeom>
          <a:noFill/>
        </p:spPr>
        <p:txBody>
          <a:bodyPr wrap="square" rtlCol="0">
            <a:spAutoFit/>
          </a:bodyPr>
          <a:lstStyle/>
          <a:p>
            <a:r>
              <a:rPr lang="en-US" sz="2000" dirty="0"/>
              <a:t>The reactive climate adaptive policies, seems to be exclusive for municipalities that have lower proportion of poverty. </a:t>
            </a:r>
            <a:br>
              <a:rPr lang="en-US" sz="2000" dirty="0"/>
            </a:br>
            <a:br>
              <a:rPr lang="en-US" sz="2000" dirty="0"/>
            </a:br>
            <a:endParaRPr lang="en-US" sz="2000" noProof="0" dirty="0"/>
          </a:p>
        </p:txBody>
      </p:sp>
      <p:sp>
        <p:nvSpPr>
          <p:cNvPr id="27" name="CaixaDeTexto 26">
            <a:extLst>
              <a:ext uri="{FF2B5EF4-FFF2-40B4-BE49-F238E27FC236}">
                <a16:creationId xmlns:a16="http://schemas.microsoft.com/office/drawing/2014/main" id="{A7B640F1-483B-60BC-9574-1B4D8830E118}"/>
              </a:ext>
            </a:extLst>
          </p:cNvPr>
          <p:cNvSpPr txBox="1"/>
          <p:nvPr/>
        </p:nvSpPr>
        <p:spPr>
          <a:xfrm>
            <a:off x="1397000" y="50993"/>
            <a:ext cx="8483600" cy="584775"/>
          </a:xfrm>
          <a:prstGeom prst="rect">
            <a:avLst/>
          </a:prstGeom>
          <a:noFill/>
        </p:spPr>
        <p:txBody>
          <a:bodyPr wrap="square" rtlCol="0">
            <a:spAutoFit/>
          </a:bodyPr>
          <a:lstStyle/>
          <a:p>
            <a:pPr algn="ctr"/>
            <a:r>
              <a:rPr lang="pt-BR" sz="3200" b="1" dirty="0">
                <a:solidFill>
                  <a:srgbClr val="FF0000"/>
                </a:solidFill>
              </a:rPr>
              <a:t>2.2) Foco em extremos climáticos e pobreza</a:t>
            </a:r>
          </a:p>
        </p:txBody>
      </p:sp>
    </p:spTree>
    <p:extLst>
      <p:ext uri="{BB962C8B-B14F-4D97-AF65-F5344CB8AC3E}">
        <p14:creationId xmlns:p14="http://schemas.microsoft.com/office/powerpoint/2010/main" val="22678566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0A9CC4-C2E0-C5B3-78E9-35E105AA25A6}"/>
            </a:ext>
          </a:extLst>
        </p:cNvPr>
        <p:cNvGrpSpPr/>
        <p:nvPr/>
      </p:nvGrpSpPr>
      <p:grpSpPr>
        <a:xfrm>
          <a:off x="0" y="0"/>
          <a:ext cx="0" cy="0"/>
          <a:chOff x="0" y="0"/>
          <a:chExt cx="0" cy="0"/>
        </a:xfrm>
      </p:grpSpPr>
      <p:grpSp>
        <p:nvGrpSpPr>
          <p:cNvPr id="4" name="Agrupar 3">
            <a:extLst>
              <a:ext uri="{FF2B5EF4-FFF2-40B4-BE49-F238E27FC236}">
                <a16:creationId xmlns:a16="http://schemas.microsoft.com/office/drawing/2014/main" id="{35186129-4146-9E65-7EF5-EC382BFD775C}"/>
              </a:ext>
            </a:extLst>
          </p:cNvPr>
          <p:cNvGrpSpPr/>
          <p:nvPr/>
        </p:nvGrpSpPr>
        <p:grpSpPr>
          <a:xfrm>
            <a:off x="487531" y="756225"/>
            <a:ext cx="11223287" cy="1301175"/>
            <a:chOff x="487531" y="1346775"/>
            <a:chExt cx="11223287" cy="1301175"/>
          </a:xfrm>
        </p:grpSpPr>
        <p:pic>
          <p:nvPicPr>
            <p:cNvPr id="3" name="Imagem 2">
              <a:extLst>
                <a:ext uri="{FF2B5EF4-FFF2-40B4-BE49-F238E27FC236}">
                  <a16:creationId xmlns:a16="http://schemas.microsoft.com/office/drawing/2014/main" id="{361F9C0E-5AA2-44D1-CE0E-DBA742A14FA0}"/>
                </a:ext>
              </a:extLst>
            </p:cNvPr>
            <p:cNvPicPr>
              <a:picLocks noChangeAspect="1"/>
            </p:cNvPicPr>
            <p:nvPr/>
          </p:nvPicPr>
          <p:blipFill>
            <a:blip r:embed="rId2"/>
            <a:srcRect l="688" t="194" r="-688" b="82500"/>
            <a:stretch>
              <a:fillRect/>
            </a:stretch>
          </p:blipFill>
          <p:spPr>
            <a:xfrm>
              <a:off x="633581" y="1346775"/>
              <a:ext cx="11077237" cy="1186875"/>
            </a:xfrm>
            <a:prstGeom prst="rect">
              <a:avLst/>
            </a:prstGeom>
          </p:spPr>
        </p:pic>
        <p:pic>
          <p:nvPicPr>
            <p:cNvPr id="2" name="Imagem 1">
              <a:extLst>
                <a:ext uri="{FF2B5EF4-FFF2-40B4-BE49-F238E27FC236}">
                  <a16:creationId xmlns:a16="http://schemas.microsoft.com/office/drawing/2014/main" id="{E51BC04D-DC44-A2B8-259A-C8BB81E3F086}"/>
                </a:ext>
              </a:extLst>
            </p:cNvPr>
            <p:cNvPicPr>
              <a:picLocks noChangeAspect="1"/>
            </p:cNvPicPr>
            <p:nvPr/>
          </p:nvPicPr>
          <p:blipFill>
            <a:blip r:embed="rId2"/>
            <a:srcRect l="-688" t="18266" r="688" b="71557"/>
            <a:stretch>
              <a:fillRect/>
            </a:stretch>
          </p:blipFill>
          <p:spPr>
            <a:xfrm>
              <a:off x="487531" y="1950025"/>
              <a:ext cx="11077237" cy="697925"/>
            </a:xfrm>
            <a:prstGeom prst="rect">
              <a:avLst/>
            </a:prstGeom>
          </p:spPr>
        </p:pic>
      </p:grpSp>
      <p:grpSp>
        <p:nvGrpSpPr>
          <p:cNvPr id="9" name="Agrupar 8">
            <a:extLst>
              <a:ext uri="{FF2B5EF4-FFF2-40B4-BE49-F238E27FC236}">
                <a16:creationId xmlns:a16="http://schemas.microsoft.com/office/drawing/2014/main" id="{9D316F06-9323-0FF9-7E30-26B754A2BBD5}"/>
              </a:ext>
            </a:extLst>
          </p:cNvPr>
          <p:cNvGrpSpPr/>
          <p:nvPr/>
        </p:nvGrpSpPr>
        <p:grpSpPr>
          <a:xfrm>
            <a:off x="538331" y="2952750"/>
            <a:ext cx="11267737" cy="1004312"/>
            <a:chOff x="424031" y="3105150"/>
            <a:chExt cx="11267737" cy="1004312"/>
          </a:xfrm>
        </p:grpSpPr>
        <p:pic>
          <p:nvPicPr>
            <p:cNvPr id="8" name="Imagem 7">
              <a:extLst>
                <a:ext uri="{FF2B5EF4-FFF2-40B4-BE49-F238E27FC236}">
                  <a16:creationId xmlns:a16="http://schemas.microsoft.com/office/drawing/2014/main" id="{F74FE660-CF36-995F-266A-0173FCDCFB47}"/>
                </a:ext>
              </a:extLst>
            </p:cNvPr>
            <p:cNvPicPr>
              <a:picLocks noChangeAspect="1"/>
            </p:cNvPicPr>
            <p:nvPr/>
          </p:nvPicPr>
          <p:blipFill>
            <a:blip r:embed="rId2"/>
            <a:srcRect l="1204" t="51945" r="-1204" b="40972"/>
            <a:stretch>
              <a:fillRect/>
            </a:stretch>
          </p:blipFill>
          <p:spPr>
            <a:xfrm>
              <a:off x="614531" y="3105150"/>
              <a:ext cx="11077237" cy="485775"/>
            </a:xfrm>
            <a:prstGeom prst="rect">
              <a:avLst/>
            </a:prstGeom>
          </p:spPr>
        </p:pic>
        <p:pic>
          <p:nvPicPr>
            <p:cNvPr id="7" name="Imagem 6">
              <a:extLst>
                <a:ext uri="{FF2B5EF4-FFF2-40B4-BE49-F238E27FC236}">
                  <a16:creationId xmlns:a16="http://schemas.microsoft.com/office/drawing/2014/main" id="{A9EFFF9C-847E-D800-3897-5EF20D2E7B3E}"/>
                </a:ext>
              </a:extLst>
            </p:cNvPr>
            <p:cNvPicPr>
              <a:picLocks noChangeAspect="1"/>
            </p:cNvPicPr>
            <p:nvPr/>
          </p:nvPicPr>
          <p:blipFill>
            <a:blip r:embed="rId2"/>
            <a:srcRect l="-516" t="64848" r="516" b="24975"/>
            <a:stretch>
              <a:fillRect/>
            </a:stretch>
          </p:blipFill>
          <p:spPr>
            <a:xfrm>
              <a:off x="424031" y="3411537"/>
              <a:ext cx="11077237" cy="697925"/>
            </a:xfrm>
            <a:prstGeom prst="rect">
              <a:avLst/>
            </a:prstGeom>
          </p:spPr>
        </p:pic>
      </p:grpSp>
      <p:sp>
        <p:nvSpPr>
          <p:cNvPr id="5" name="CaixaDeTexto 4">
            <a:extLst>
              <a:ext uri="{FF2B5EF4-FFF2-40B4-BE49-F238E27FC236}">
                <a16:creationId xmlns:a16="http://schemas.microsoft.com/office/drawing/2014/main" id="{2FE0302F-3FBC-88AB-3E38-AB682C0577E4}"/>
              </a:ext>
            </a:extLst>
          </p:cNvPr>
          <p:cNvSpPr txBox="1"/>
          <p:nvPr/>
        </p:nvSpPr>
        <p:spPr>
          <a:xfrm>
            <a:off x="2476500" y="171450"/>
            <a:ext cx="7048500" cy="584775"/>
          </a:xfrm>
          <a:prstGeom prst="rect">
            <a:avLst/>
          </a:prstGeom>
          <a:noFill/>
        </p:spPr>
        <p:txBody>
          <a:bodyPr wrap="square" rtlCol="0">
            <a:spAutoFit/>
          </a:bodyPr>
          <a:lstStyle/>
          <a:p>
            <a:pPr algn="ctr"/>
            <a:r>
              <a:rPr lang="pt-BR" sz="3200" b="1" dirty="0">
                <a:solidFill>
                  <a:srgbClr val="FF0000"/>
                </a:solidFill>
              </a:rPr>
              <a:t>3) Foco em Saúde</a:t>
            </a:r>
          </a:p>
        </p:txBody>
      </p:sp>
      <p:pic>
        <p:nvPicPr>
          <p:cNvPr id="11" name="Imagem 10" descr="Gráfico, Gráfico de linhas&#10;&#10;O conteúdo gerado por IA pode estar incorreto.">
            <a:extLst>
              <a:ext uri="{FF2B5EF4-FFF2-40B4-BE49-F238E27FC236}">
                <a16:creationId xmlns:a16="http://schemas.microsoft.com/office/drawing/2014/main" id="{3FEA9046-0B72-62AD-3490-A179A3D8F5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83200" y="4372221"/>
            <a:ext cx="3200526" cy="2217738"/>
          </a:xfrm>
          <a:prstGeom prst="rect">
            <a:avLst/>
          </a:prstGeom>
        </p:spPr>
      </p:pic>
      <p:sp>
        <p:nvSpPr>
          <p:cNvPr id="12" name="CaixaDeTexto 11">
            <a:extLst>
              <a:ext uri="{FF2B5EF4-FFF2-40B4-BE49-F238E27FC236}">
                <a16:creationId xmlns:a16="http://schemas.microsoft.com/office/drawing/2014/main" id="{3D41B888-B7A3-4DC0-FF32-AFCB0E0DEF01}"/>
              </a:ext>
            </a:extLst>
          </p:cNvPr>
          <p:cNvSpPr txBox="1"/>
          <p:nvPr/>
        </p:nvSpPr>
        <p:spPr>
          <a:xfrm>
            <a:off x="8534404" y="4558634"/>
            <a:ext cx="3271664" cy="2031325"/>
          </a:xfrm>
          <a:prstGeom prst="rect">
            <a:avLst/>
          </a:prstGeom>
          <a:noFill/>
        </p:spPr>
        <p:txBody>
          <a:bodyPr wrap="square">
            <a:spAutoFit/>
          </a:bodyPr>
          <a:lstStyle/>
          <a:p>
            <a:r>
              <a:rPr lang="en-US" sz="1800" dirty="0"/>
              <a:t>More worryingly, there is a lack of climate adaptation in municipalities with higher health death due to cardiovascular disease and where population is more vulnerable. </a:t>
            </a:r>
            <a:endParaRPr lang="en-US" dirty="0"/>
          </a:p>
        </p:txBody>
      </p:sp>
      <p:sp>
        <p:nvSpPr>
          <p:cNvPr id="13" name="CaixaDeTexto 12">
            <a:extLst>
              <a:ext uri="{FF2B5EF4-FFF2-40B4-BE49-F238E27FC236}">
                <a16:creationId xmlns:a16="http://schemas.microsoft.com/office/drawing/2014/main" id="{F7351FE4-6356-4982-4F1B-4FBAF8A04C27}"/>
              </a:ext>
            </a:extLst>
          </p:cNvPr>
          <p:cNvSpPr txBox="1"/>
          <p:nvPr/>
        </p:nvSpPr>
        <p:spPr>
          <a:xfrm>
            <a:off x="728831" y="4835632"/>
            <a:ext cx="3579190" cy="1477328"/>
          </a:xfrm>
          <a:prstGeom prst="rect">
            <a:avLst/>
          </a:prstGeom>
          <a:noFill/>
        </p:spPr>
        <p:txBody>
          <a:bodyPr wrap="square">
            <a:spAutoFit/>
          </a:bodyPr>
          <a:lstStyle/>
          <a:p>
            <a:r>
              <a:rPr lang="en-US" dirty="0"/>
              <a:t>Summary: Poverty consistently attenuates the effect of governance risks, except for cardiovascular mortality where it amplifies it.</a:t>
            </a:r>
          </a:p>
        </p:txBody>
      </p:sp>
    </p:spTree>
    <p:extLst>
      <p:ext uri="{BB962C8B-B14F-4D97-AF65-F5344CB8AC3E}">
        <p14:creationId xmlns:p14="http://schemas.microsoft.com/office/powerpoint/2010/main" val="28328257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Agrupar 3">
            <a:extLst>
              <a:ext uri="{FF2B5EF4-FFF2-40B4-BE49-F238E27FC236}">
                <a16:creationId xmlns:a16="http://schemas.microsoft.com/office/drawing/2014/main" id="{C43DEBE1-A86B-2C73-2C73-C56BBB96F351}"/>
              </a:ext>
            </a:extLst>
          </p:cNvPr>
          <p:cNvGrpSpPr/>
          <p:nvPr/>
        </p:nvGrpSpPr>
        <p:grpSpPr>
          <a:xfrm>
            <a:off x="557381" y="895350"/>
            <a:ext cx="11153437" cy="1562100"/>
            <a:chOff x="557381" y="1485900"/>
            <a:chExt cx="11153437" cy="1562100"/>
          </a:xfrm>
        </p:grpSpPr>
        <p:pic>
          <p:nvPicPr>
            <p:cNvPr id="3" name="Imagem 2">
              <a:extLst>
                <a:ext uri="{FF2B5EF4-FFF2-40B4-BE49-F238E27FC236}">
                  <a16:creationId xmlns:a16="http://schemas.microsoft.com/office/drawing/2014/main" id="{C4C1EB24-BA63-5A36-A04A-18D0F2D24611}"/>
                </a:ext>
              </a:extLst>
            </p:cNvPr>
            <p:cNvPicPr>
              <a:picLocks noChangeAspect="1"/>
            </p:cNvPicPr>
            <p:nvPr/>
          </p:nvPicPr>
          <p:blipFill>
            <a:blip r:embed="rId2"/>
            <a:srcRect l="688" t="2222" r="-688" b="82500"/>
            <a:stretch>
              <a:fillRect/>
            </a:stretch>
          </p:blipFill>
          <p:spPr>
            <a:xfrm>
              <a:off x="633581" y="1485900"/>
              <a:ext cx="11077237" cy="1047750"/>
            </a:xfrm>
            <a:prstGeom prst="rect">
              <a:avLst/>
            </a:prstGeom>
          </p:spPr>
        </p:pic>
        <p:pic>
          <p:nvPicPr>
            <p:cNvPr id="2" name="Imagem 1">
              <a:extLst>
                <a:ext uri="{FF2B5EF4-FFF2-40B4-BE49-F238E27FC236}">
                  <a16:creationId xmlns:a16="http://schemas.microsoft.com/office/drawing/2014/main" id="{3F9D080C-5436-E937-8FD3-98B27FE97698}"/>
                </a:ext>
              </a:extLst>
            </p:cNvPr>
            <p:cNvPicPr>
              <a:picLocks noChangeAspect="1"/>
            </p:cNvPicPr>
            <p:nvPr/>
          </p:nvPicPr>
          <p:blipFill>
            <a:blip r:embed="rId2"/>
            <a:srcRect t="36944" b="47778"/>
            <a:stretch>
              <a:fillRect/>
            </a:stretch>
          </p:blipFill>
          <p:spPr>
            <a:xfrm>
              <a:off x="557381" y="2000250"/>
              <a:ext cx="11077237" cy="1047750"/>
            </a:xfrm>
            <a:prstGeom prst="rect">
              <a:avLst/>
            </a:prstGeom>
          </p:spPr>
        </p:pic>
      </p:grpSp>
      <p:grpSp>
        <p:nvGrpSpPr>
          <p:cNvPr id="9" name="Agrupar 8">
            <a:extLst>
              <a:ext uri="{FF2B5EF4-FFF2-40B4-BE49-F238E27FC236}">
                <a16:creationId xmlns:a16="http://schemas.microsoft.com/office/drawing/2014/main" id="{BAB63263-E698-0EAB-B259-60081DF1F0BB}"/>
              </a:ext>
            </a:extLst>
          </p:cNvPr>
          <p:cNvGrpSpPr/>
          <p:nvPr/>
        </p:nvGrpSpPr>
        <p:grpSpPr>
          <a:xfrm>
            <a:off x="671680" y="2767691"/>
            <a:ext cx="11134388" cy="1381125"/>
            <a:chOff x="557380" y="3105150"/>
            <a:chExt cx="11134388" cy="1381125"/>
          </a:xfrm>
        </p:grpSpPr>
        <p:pic>
          <p:nvPicPr>
            <p:cNvPr id="8" name="Imagem 7">
              <a:extLst>
                <a:ext uri="{FF2B5EF4-FFF2-40B4-BE49-F238E27FC236}">
                  <a16:creationId xmlns:a16="http://schemas.microsoft.com/office/drawing/2014/main" id="{FF75053F-B5FF-30F4-644D-DFE217A87489}"/>
                </a:ext>
              </a:extLst>
            </p:cNvPr>
            <p:cNvPicPr>
              <a:picLocks noChangeAspect="1"/>
            </p:cNvPicPr>
            <p:nvPr/>
          </p:nvPicPr>
          <p:blipFill>
            <a:blip r:embed="rId2"/>
            <a:srcRect l="1204" t="51945" r="-1204" b="40972"/>
            <a:stretch>
              <a:fillRect/>
            </a:stretch>
          </p:blipFill>
          <p:spPr>
            <a:xfrm>
              <a:off x="614531" y="3105150"/>
              <a:ext cx="11077237" cy="485775"/>
            </a:xfrm>
            <a:prstGeom prst="rect">
              <a:avLst/>
            </a:prstGeom>
          </p:spPr>
        </p:pic>
        <p:pic>
          <p:nvPicPr>
            <p:cNvPr id="7" name="Imagem 6">
              <a:extLst>
                <a:ext uri="{FF2B5EF4-FFF2-40B4-BE49-F238E27FC236}">
                  <a16:creationId xmlns:a16="http://schemas.microsoft.com/office/drawing/2014/main" id="{C9F748E7-F9E5-06D4-008B-2A5C68F02837}"/>
                </a:ext>
              </a:extLst>
            </p:cNvPr>
            <p:cNvPicPr>
              <a:picLocks noChangeAspect="1"/>
            </p:cNvPicPr>
            <p:nvPr/>
          </p:nvPicPr>
          <p:blipFill>
            <a:blip r:embed="rId2"/>
            <a:srcRect l="688" t="84306" r="-688" b="416"/>
            <a:stretch>
              <a:fillRect/>
            </a:stretch>
          </p:blipFill>
          <p:spPr>
            <a:xfrm>
              <a:off x="557380" y="3438525"/>
              <a:ext cx="11077237" cy="1047750"/>
            </a:xfrm>
            <a:prstGeom prst="rect">
              <a:avLst/>
            </a:prstGeom>
          </p:spPr>
        </p:pic>
      </p:grpSp>
      <p:sp>
        <p:nvSpPr>
          <p:cNvPr id="10" name="CaixaDeTexto 9">
            <a:extLst>
              <a:ext uri="{FF2B5EF4-FFF2-40B4-BE49-F238E27FC236}">
                <a16:creationId xmlns:a16="http://schemas.microsoft.com/office/drawing/2014/main" id="{8DFB75CD-D2C7-39E4-93C4-6C1FB55545D2}"/>
              </a:ext>
            </a:extLst>
          </p:cNvPr>
          <p:cNvSpPr txBox="1"/>
          <p:nvPr/>
        </p:nvSpPr>
        <p:spPr>
          <a:xfrm>
            <a:off x="2476500" y="171450"/>
            <a:ext cx="7048500" cy="584775"/>
          </a:xfrm>
          <a:prstGeom prst="rect">
            <a:avLst/>
          </a:prstGeom>
          <a:noFill/>
        </p:spPr>
        <p:txBody>
          <a:bodyPr wrap="square" rtlCol="0">
            <a:spAutoFit/>
          </a:bodyPr>
          <a:lstStyle/>
          <a:p>
            <a:pPr algn="ctr"/>
            <a:r>
              <a:rPr lang="pt-BR" sz="3200" b="1" dirty="0">
                <a:solidFill>
                  <a:srgbClr val="FF0000"/>
                </a:solidFill>
              </a:rPr>
              <a:t>4) Foco em Biodiversidade</a:t>
            </a:r>
          </a:p>
        </p:txBody>
      </p:sp>
      <p:pic>
        <p:nvPicPr>
          <p:cNvPr id="17" name="Imagem 16" descr="Gráfico, Gráfico de linhas&#10;&#10;O conteúdo gerado por IA pode estar incorreto.">
            <a:extLst>
              <a:ext uri="{FF2B5EF4-FFF2-40B4-BE49-F238E27FC236}">
                <a16:creationId xmlns:a16="http://schemas.microsoft.com/office/drawing/2014/main" id="{B985D3CF-B6A6-C334-915D-3396EF96CB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8250" y="4464499"/>
            <a:ext cx="3206750" cy="2222051"/>
          </a:xfrm>
          <a:prstGeom prst="rect">
            <a:avLst/>
          </a:prstGeom>
        </p:spPr>
      </p:pic>
      <p:sp>
        <p:nvSpPr>
          <p:cNvPr id="11" name="CaixaDeTexto 10">
            <a:extLst>
              <a:ext uri="{FF2B5EF4-FFF2-40B4-BE49-F238E27FC236}">
                <a16:creationId xmlns:a16="http://schemas.microsoft.com/office/drawing/2014/main" id="{3CE9B497-66A0-A68E-13F4-1F5DD68D6AA4}"/>
              </a:ext>
            </a:extLst>
          </p:cNvPr>
          <p:cNvSpPr txBox="1"/>
          <p:nvPr/>
        </p:nvSpPr>
        <p:spPr>
          <a:xfrm>
            <a:off x="443082" y="4608283"/>
            <a:ext cx="5652917" cy="1815882"/>
          </a:xfrm>
          <a:prstGeom prst="rect">
            <a:avLst/>
          </a:prstGeom>
          <a:noFill/>
        </p:spPr>
        <p:txBody>
          <a:bodyPr wrap="square">
            <a:spAutoFit/>
          </a:bodyPr>
          <a:lstStyle/>
          <a:p>
            <a:r>
              <a:rPr lang="en-US" sz="1600" dirty="0"/>
              <a:t>Biodiversity as an Indirect Indicator</a:t>
            </a:r>
          </a:p>
          <a:p>
            <a:endParaRPr lang="en-US" sz="1600" dirty="0"/>
          </a:p>
          <a:p>
            <a:r>
              <a:rPr lang="en-US" sz="1600" dirty="0"/>
              <a:t>Pollination deficits reflect </a:t>
            </a:r>
            <a:r>
              <a:rPr lang="en-US" sz="1600" i="1" dirty="0"/>
              <a:t>environmental degradation</a:t>
            </a:r>
            <a:r>
              <a:rPr lang="en-US" sz="1600" dirty="0"/>
              <a:t> associated with:</a:t>
            </a:r>
          </a:p>
          <a:p>
            <a:r>
              <a:rPr lang="en-US" sz="1600" dirty="0"/>
              <a:t>- Marginal areas with less public investment</a:t>
            </a:r>
          </a:p>
          <a:p>
            <a:r>
              <a:rPr lang="en-US" sz="1600" dirty="0"/>
              <a:t>- Areas with less institutional development</a:t>
            </a:r>
          </a:p>
          <a:p>
            <a:r>
              <a:rPr lang="en-US" sz="1600" dirty="0"/>
              <a:t>- A possible proxy for territorial abandonment</a:t>
            </a:r>
          </a:p>
        </p:txBody>
      </p:sp>
    </p:spTree>
    <p:extLst>
      <p:ext uri="{BB962C8B-B14F-4D97-AF65-F5344CB8AC3E}">
        <p14:creationId xmlns:p14="http://schemas.microsoft.com/office/powerpoint/2010/main" val="8954132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902B8D-9BE2-4863-5C50-B046759052FA}"/>
            </a:ext>
          </a:extLst>
        </p:cNvPr>
        <p:cNvGrpSpPr/>
        <p:nvPr/>
      </p:nvGrpSpPr>
      <p:grpSpPr>
        <a:xfrm>
          <a:off x="0" y="0"/>
          <a:ext cx="0" cy="0"/>
          <a:chOff x="0" y="0"/>
          <a:chExt cx="0" cy="0"/>
        </a:xfrm>
      </p:grpSpPr>
      <p:pic>
        <p:nvPicPr>
          <p:cNvPr id="18" name="Imagem 17" descr="Tabela&#10;&#10;O conteúdo gerado por IA pode estar incorreto.">
            <a:extLst>
              <a:ext uri="{FF2B5EF4-FFF2-40B4-BE49-F238E27FC236}">
                <a16:creationId xmlns:a16="http://schemas.microsoft.com/office/drawing/2014/main" id="{22393ACD-9035-8190-F47E-8454E3EC3817}"/>
              </a:ext>
            </a:extLst>
          </p:cNvPr>
          <p:cNvPicPr>
            <a:picLocks noChangeAspect="1"/>
          </p:cNvPicPr>
          <p:nvPr/>
        </p:nvPicPr>
        <p:blipFill>
          <a:blip r:embed="rId2">
            <a:extLst>
              <a:ext uri="{28A0092B-C50C-407E-A947-70E740481C1C}">
                <a14:useLocalDpi xmlns:a14="http://schemas.microsoft.com/office/drawing/2010/main" val="0"/>
              </a:ext>
            </a:extLst>
          </a:blip>
          <a:srcRect t="22811" b="50000"/>
          <a:stretch>
            <a:fillRect/>
          </a:stretch>
        </p:blipFill>
        <p:spPr>
          <a:xfrm>
            <a:off x="46715" y="4381777"/>
            <a:ext cx="12192000" cy="1858780"/>
          </a:xfrm>
          <a:prstGeom prst="rect">
            <a:avLst/>
          </a:prstGeom>
        </p:spPr>
      </p:pic>
      <p:sp>
        <p:nvSpPr>
          <p:cNvPr id="27" name="CaixaDeTexto 26">
            <a:extLst>
              <a:ext uri="{FF2B5EF4-FFF2-40B4-BE49-F238E27FC236}">
                <a16:creationId xmlns:a16="http://schemas.microsoft.com/office/drawing/2014/main" id="{C8037F65-85CF-1981-8772-3E26FF797F59}"/>
              </a:ext>
            </a:extLst>
          </p:cNvPr>
          <p:cNvSpPr txBox="1"/>
          <p:nvPr/>
        </p:nvSpPr>
        <p:spPr>
          <a:xfrm>
            <a:off x="1397000" y="50993"/>
            <a:ext cx="8483600" cy="584775"/>
          </a:xfrm>
          <a:prstGeom prst="rect">
            <a:avLst/>
          </a:prstGeom>
          <a:noFill/>
        </p:spPr>
        <p:txBody>
          <a:bodyPr wrap="square" rtlCol="0">
            <a:spAutoFit/>
          </a:bodyPr>
          <a:lstStyle/>
          <a:p>
            <a:pPr algn="ctr"/>
            <a:r>
              <a:rPr lang="pt-BR" sz="3200" b="1" dirty="0">
                <a:solidFill>
                  <a:srgbClr val="FF0000"/>
                </a:solidFill>
              </a:rPr>
              <a:t>5) Interação saúde e clima na </a:t>
            </a:r>
            <a:r>
              <a:rPr lang="pt-BR" sz="3200" b="1" dirty="0" err="1">
                <a:solidFill>
                  <a:srgbClr val="FF0000"/>
                </a:solidFill>
              </a:rPr>
              <a:t>gobernança</a:t>
            </a:r>
            <a:endParaRPr lang="pt-BR" sz="3200" b="1" dirty="0">
              <a:solidFill>
                <a:srgbClr val="FF0000"/>
              </a:solidFill>
            </a:endParaRPr>
          </a:p>
        </p:txBody>
      </p:sp>
      <p:pic>
        <p:nvPicPr>
          <p:cNvPr id="5" name="Imagem 4" descr="Gráfico, Gráfico de mapa de árvore&#10;&#10;O conteúdo gerado por IA pode estar incorreto.">
            <a:extLst>
              <a:ext uri="{FF2B5EF4-FFF2-40B4-BE49-F238E27FC236}">
                <a16:creationId xmlns:a16="http://schemas.microsoft.com/office/drawing/2014/main" id="{65CC9E1A-54BE-7540-7122-EE16D4B5C2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0413" y="1143074"/>
            <a:ext cx="3787087" cy="3059624"/>
          </a:xfrm>
          <a:prstGeom prst="rect">
            <a:avLst/>
          </a:prstGeom>
        </p:spPr>
      </p:pic>
      <p:pic>
        <p:nvPicPr>
          <p:cNvPr id="7" name="Imagem 6" descr="Interface gráfica do usuário, Aplicativo&#10;&#10;O conteúdo gerado por IA pode estar incorreto.">
            <a:extLst>
              <a:ext uri="{FF2B5EF4-FFF2-40B4-BE49-F238E27FC236}">
                <a16:creationId xmlns:a16="http://schemas.microsoft.com/office/drawing/2014/main" id="{33E5B167-F720-D03F-BAE9-1D55A05807E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20929" y="1259021"/>
            <a:ext cx="3843573" cy="2663324"/>
          </a:xfrm>
          <a:prstGeom prst="rect">
            <a:avLst/>
          </a:prstGeom>
        </p:spPr>
      </p:pic>
      <p:pic>
        <p:nvPicPr>
          <p:cNvPr id="9" name="Imagem 8" descr="Gráfico, Gráfico de linhas&#10;&#10;O conteúdo gerado por IA pode estar incorreto.">
            <a:extLst>
              <a:ext uri="{FF2B5EF4-FFF2-40B4-BE49-F238E27FC236}">
                <a16:creationId xmlns:a16="http://schemas.microsoft.com/office/drawing/2014/main" id="{E4EECA57-6E53-931B-79DA-9939A1B92D4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57931" y="1259021"/>
            <a:ext cx="3843573" cy="2663324"/>
          </a:xfrm>
          <a:prstGeom prst="rect">
            <a:avLst/>
          </a:prstGeom>
        </p:spPr>
      </p:pic>
      <p:sp>
        <p:nvSpPr>
          <p:cNvPr id="10" name="Seta: para a Direita 9">
            <a:extLst>
              <a:ext uri="{FF2B5EF4-FFF2-40B4-BE49-F238E27FC236}">
                <a16:creationId xmlns:a16="http://schemas.microsoft.com/office/drawing/2014/main" id="{C9EDEFDB-3593-F50C-FA52-9FF0D1290642}"/>
              </a:ext>
            </a:extLst>
          </p:cNvPr>
          <p:cNvSpPr/>
          <p:nvPr/>
        </p:nvSpPr>
        <p:spPr>
          <a:xfrm>
            <a:off x="27214" y="5008813"/>
            <a:ext cx="330200" cy="114300"/>
          </a:xfrm>
          <a:prstGeom prst="rightArrow">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Seta: para a Direita 11">
            <a:extLst>
              <a:ext uri="{FF2B5EF4-FFF2-40B4-BE49-F238E27FC236}">
                <a16:creationId xmlns:a16="http://schemas.microsoft.com/office/drawing/2014/main" id="{167B537A-9042-5C29-9BC5-994D74C02FC7}"/>
              </a:ext>
            </a:extLst>
          </p:cNvPr>
          <p:cNvSpPr/>
          <p:nvPr/>
        </p:nvSpPr>
        <p:spPr>
          <a:xfrm>
            <a:off x="14514" y="6010388"/>
            <a:ext cx="330200" cy="114300"/>
          </a:xfrm>
          <a:prstGeom prst="rightArrow">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Seta: para a Direita 13">
            <a:extLst>
              <a:ext uri="{FF2B5EF4-FFF2-40B4-BE49-F238E27FC236}">
                <a16:creationId xmlns:a16="http://schemas.microsoft.com/office/drawing/2014/main" id="{AF386992-77FE-ED37-85A2-E182C4EDB289}"/>
              </a:ext>
            </a:extLst>
          </p:cNvPr>
          <p:cNvSpPr/>
          <p:nvPr/>
        </p:nvSpPr>
        <p:spPr>
          <a:xfrm>
            <a:off x="27214" y="5784560"/>
            <a:ext cx="330200" cy="114300"/>
          </a:xfrm>
          <a:prstGeom prs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Seta: para a Direita 18">
            <a:extLst>
              <a:ext uri="{FF2B5EF4-FFF2-40B4-BE49-F238E27FC236}">
                <a16:creationId xmlns:a16="http://schemas.microsoft.com/office/drawing/2014/main" id="{80A1F807-8B20-DEEE-B787-73250A82CE3C}"/>
              </a:ext>
            </a:extLst>
          </p:cNvPr>
          <p:cNvSpPr/>
          <p:nvPr/>
        </p:nvSpPr>
        <p:spPr>
          <a:xfrm>
            <a:off x="27214" y="5515088"/>
            <a:ext cx="330200" cy="114300"/>
          </a:xfrm>
          <a:prstGeom prst="rightArrow">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Seta: para a Direita 19">
            <a:extLst>
              <a:ext uri="{FF2B5EF4-FFF2-40B4-BE49-F238E27FC236}">
                <a16:creationId xmlns:a16="http://schemas.microsoft.com/office/drawing/2014/main" id="{829C8224-E9D7-1C76-5C4D-D1961D914670}"/>
              </a:ext>
            </a:extLst>
          </p:cNvPr>
          <p:cNvSpPr/>
          <p:nvPr/>
        </p:nvSpPr>
        <p:spPr>
          <a:xfrm>
            <a:off x="6210300" y="6632978"/>
            <a:ext cx="330200" cy="114300"/>
          </a:xfrm>
          <a:prstGeom prs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CaixaDeTexto 20">
            <a:extLst>
              <a:ext uri="{FF2B5EF4-FFF2-40B4-BE49-F238E27FC236}">
                <a16:creationId xmlns:a16="http://schemas.microsoft.com/office/drawing/2014/main" id="{0240D77F-070D-417F-851B-4EB5027BD847}"/>
              </a:ext>
            </a:extLst>
          </p:cNvPr>
          <p:cNvSpPr txBox="1"/>
          <p:nvPr/>
        </p:nvSpPr>
        <p:spPr>
          <a:xfrm>
            <a:off x="6794500" y="6404378"/>
            <a:ext cx="5397500" cy="461665"/>
          </a:xfrm>
          <a:prstGeom prst="rect">
            <a:avLst/>
          </a:prstGeom>
          <a:noFill/>
        </p:spPr>
        <p:txBody>
          <a:bodyPr wrap="square" rtlCol="0">
            <a:spAutoFit/>
          </a:bodyPr>
          <a:lstStyle/>
          <a:p>
            <a:r>
              <a:rPr lang="en-US" sz="1200" dirty="0"/>
              <a:t>Flooding might me associated to </a:t>
            </a:r>
            <a:r>
              <a:rPr lang="en-US" sz="1200" dirty="0" err="1"/>
              <a:t>heat_stress</a:t>
            </a:r>
            <a:r>
              <a:rPr lang="en-US" sz="1200" dirty="0"/>
              <a:t> regions which might explain the relationship to heart disease in places with higher Climatic governance</a:t>
            </a:r>
          </a:p>
        </p:txBody>
      </p:sp>
      <p:sp>
        <p:nvSpPr>
          <p:cNvPr id="22" name="Seta: para a Direita 21">
            <a:extLst>
              <a:ext uri="{FF2B5EF4-FFF2-40B4-BE49-F238E27FC236}">
                <a16:creationId xmlns:a16="http://schemas.microsoft.com/office/drawing/2014/main" id="{ABE81347-715C-3D23-0348-D26403596E5E}"/>
              </a:ext>
            </a:extLst>
          </p:cNvPr>
          <p:cNvSpPr/>
          <p:nvPr/>
        </p:nvSpPr>
        <p:spPr>
          <a:xfrm>
            <a:off x="340413" y="6541306"/>
            <a:ext cx="330200" cy="114300"/>
          </a:xfrm>
          <a:prstGeom prst="rightArrow">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CaixaDeTexto 22">
            <a:extLst>
              <a:ext uri="{FF2B5EF4-FFF2-40B4-BE49-F238E27FC236}">
                <a16:creationId xmlns:a16="http://schemas.microsoft.com/office/drawing/2014/main" id="{6CF76FE7-BC25-2853-B986-F8A474B660A3}"/>
              </a:ext>
            </a:extLst>
          </p:cNvPr>
          <p:cNvSpPr txBox="1"/>
          <p:nvPr/>
        </p:nvSpPr>
        <p:spPr>
          <a:xfrm>
            <a:off x="874479" y="6367623"/>
            <a:ext cx="5081821" cy="461665"/>
          </a:xfrm>
          <a:prstGeom prst="rect">
            <a:avLst/>
          </a:prstGeom>
          <a:noFill/>
        </p:spPr>
        <p:txBody>
          <a:bodyPr wrap="square" rtlCol="0">
            <a:spAutoFit/>
          </a:bodyPr>
          <a:lstStyle/>
          <a:p>
            <a:r>
              <a:rPr lang="en-US" sz="1200" dirty="0" err="1"/>
              <a:t>Extream</a:t>
            </a:r>
            <a:r>
              <a:rPr lang="en-US" sz="1200" dirty="0"/>
              <a:t> dry season relates to respiratory disease  in places that have urban adaptability policies, specially from the environmental dimension</a:t>
            </a:r>
          </a:p>
        </p:txBody>
      </p:sp>
    </p:spTree>
    <p:extLst>
      <p:ext uri="{BB962C8B-B14F-4D97-AF65-F5344CB8AC3E}">
        <p14:creationId xmlns:p14="http://schemas.microsoft.com/office/powerpoint/2010/main" val="40983256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CaixaDeTexto 1"/>
          <p:cNvSpPr txBox="1"/>
          <p:nvPr/>
        </p:nvSpPr>
        <p:spPr>
          <a:xfrm>
            <a:off x="1502193" y="280198"/>
            <a:ext cx="10683966" cy="92333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spAutoFit/>
          </a:bodyPr>
          <a:lstStyle>
            <a:lvl1pPr algn="ctr">
              <a:defRPr sz="2700">
                <a:latin typeface="Avenir Next LT Pro"/>
                <a:ea typeface="Avenir Next LT Pro"/>
                <a:cs typeface="Avenir Next LT Pro"/>
                <a:sym typeface="Avenir Next LT Pro"/>
              </a:defRPr>
            </a:lvl1pPr>
          </a:lstStyle>
          <a:p>
            <a:r>
              <a:rPr dirty="0"/>
              <a:t>Linking evidence on One Health, Biodiversity and Climate Justice for Climate Adaptation Policy in the State of São Paulo, Brazil</a:t>
            </a:r>
          </a:p>
        </p:txBody>
      </p:sp>
      <p:sp>
        <p:nvSpPr>
          <p:cNvPr id="95" name="Retângulo 20"/>
          <p:cNvSpPr/>
          <p:nvPr/>
        </p:nvSpPr>
        <p:spPr>
          <a:xfrm>
            <a:off x="-19596" y="-2"/>
            <a:ext cx="1246914" cy="6858001"/>
          </a:xfrm>
          <a:prstGeom prst="rect">
            <a:avLst/>
          </a:prstGeom>
          <a:solidFill>
            <a:srgbClr val="E0E486"/>
          </a:solidFill>
          <a:ln w="12700">
            <a:miter lim="400000"/>
          </a:ln>
        </p:spPr>
        <p:txBody>
          <a:bodyPr lIns="45719" rIns="45719" anchor="ctr"/>
          <a:lstStyle/>
          <a:p>
            <a:pPr algn="ctr">
              <a:defRPr>
                <a:solidFill>
                  <a:srgbClr val="FFFFFF"/>
                </a:solidFill>
                <a:latin typeface="Calibri"/>
                <a:ea typeface="Calibri"/>
                <a:cs typeface="Calibri"/>
                <a:sym typeface="Calibri"/>
              </a:defRPr>
            </a:pPr>
            <a:endParaRPr/>
          </a:p>
        </p:txBody>
      </p:sp>
      <p:pic>
        <p:nvPicPr>
          <p:cNvPr id="96" name="Picture 21" descr="Picture 21"/>
          <p:cNvPicPr>
            <a:picLocks noChangeAspect="1"/>
          </p:cNvPicPr>
          <p:nvPr/>
        </p:nvPicPr>
        <p:blipFill>
          <a:blip r:embed="rId3"/>
          <a:stretch>
            <a:fillRect/>
          </a:stretch>
        </p:blipFill>
        <p:spPr>
          <a:xfrm>
            <a:off x="0" y="64111"/>
            <a:ext cx="1294802" cy="1726059"/>
          </a:xfrm>
          <a:prstGeom prst="rect">
            <a:avLst/>
          </a:prstGeom>
          <a:ln w="12700">
            <a:miter lim="400000"/>
          </a:ln>
        </p:spPr>
      </p:pic>
      <p:pic>
        <p:nvPicPr>
          <p:cNvPr id="97" name="Imagem 6" descr="Imagem 6"/>
          <p:cNvPicPr>
            <a:picLocks noChangeAspect="1"/>
          </p:cNvPicPr>
          <p:nvPr/>
        </p:nvPicPr>
        <p:blipFill>
          <a:blip r:embed="rId4"/>
          <a:srcRect l="5442" t="10732" r="51564" b="31747"/>
          <a:stretch>
            <a:fillRect/>
          </a:stretch>
        </p:blipFill>
        <p:spPr>
          <a:xfrm>
            <a:off x="1089" y="4136923"/>
            <a:ext cx="1207225" cy="556843"/>
          </a:xfrm>
          <a:prstGeom prst="rect">
            <a:avLst/>
          </a:prstGeom>
          <a:ln w="12700">
            <a:miter lim="400000"/>
          </a:ln>
        </p:spPr>
      </p:pic>
      <p:pic>
        <p:nvPicPr>
          <p:cNvPr id="98" name="Imagem 5" descr="Imagem 5"/>
          <p:cNvPicPr>
            <a:picLocks noChangeAspect="1"/>
          </p:cNvPicPr>
          <p:nvPr/>
        </p:nvPicPr>
        <p:blipFill>
          <a:blip r:embed="rId5"/>
          <a:stretch>
            <a:fillRect/>
          </a:stretch>
        </p:blipFill>
        <p:spPr>
          <a:xfrm>
            <a:off x="-4297" y="6133763"/>
            <a:ext cx="1231614" cy="692783"/>
          </a:xfrm>
          <a:prstGeom prst="rect">
            <a:avLst/>
          </a:prstGeom>
          <a:ln w="12700">
            <a:miter lim="400000"/>
          </a:ln>
        </p:spPr>
      </p:pic>
      <p:pic>
        <p:nvPicPr>
          <p:cNvPr id="99" name="Imagem 7" descr="Imagem 7"/>
          <p:cNvPicPr>
            <a:picLocks noChangeAspect="1"/>
          </p:cNvPicPr>
          <p:nvPr/>
        </p:nvPicPr>
        <p:blipFill>
          <a:blip r:embed="rId6"/>
          <a:stretch>
            <a:fillRect/>
          </a:stretch>
        </p:blipFill>
        <p:spPr>
          <a:xfrm>
            <a:off x="-16121" y="4821372"/>
            <a:ext cx="1223271" cy="1223270"/>
          </a:xfrm>
          <a:prstGeom prst="rect">
            <a:avLst/>
          </a:prstGeom>
          <a:ln w="12700">
            <a:miter lim="400000"/>
          </a:ln>
        </p:spPr>
      </p:pic>
      <p:pic>
        <p:nvPicPr>
          <p:cNvPr id="100" name="Imagem 3" descr="Imagem 3"/>
          <p:cNvPicPr>
            <a:picLocks noChangeAspect="1"/>
          </p:cNvPicPr>
          <p:nvPr/>
        </p:nvPicPr>
        <p:blipFill>
          <a:blip r:embed="rId7"/>
          <a:srcRect l="7876"/>
          <a:stretch>
            <a:fillRect/>
          </a:stretch>
        </p:blipFill>
        <p:spPr>
          <a:xfrm>
            <a:off x="1694816" y="2331814"/>
            <a:ext cx="4639512" cy="3142916"/>
          </a:xfrm>
          <a:prstGeom prst="rect">
            <a:avLst/>
          </a:prstGeom>
          <a:ln w="12700">
            <a:miter lim="400000"/>
          </a:ln>
        </p:spPr>
      </p:pic>
      <p:sp>
        <p:nvSpPr>
          <p:cNvPr id="102" name="Chave Esquerda 8"/>
          <p:cNvSpPr/>
          <p:nvPr/>
        </p:nvSpPr>
        <p:spPr>
          <a:xfrm>
            <a:off x="6334329" y="2540509"/>
            <a:ext cx="845554" cy="4062508"/>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5635" y="21600"/>
                  <a:pt x="10800" y="21381"/>
                  <a:pt x="10800" y="21112"/>
                </a:cubicBezTo>
                <a:lnTo>
                  <a:pt x="10800" y="11288"/>
                </a:lnTo>
                <a:cubicBezTo>
                  <a:pt x="10800" y="11019"/>
                  <a:pt x="5965" y="10800"/>
                  <a:pt x="0" y="10800"/>
                </a:cubicBezTo>
                <a:cubicBezTo>
                  <a:pt x="5965" y="10800"/>
                  <a:pt x="10800" y="10581"/>
                  <a:pt x="10800" y="10312"/>
                </a:cubicBezTo>
                <a:lnTo>
                  <a:pt x="10800" y="488"/>
                </a:lnTo>
                <a:cubicBezTo>
                  <a:pt x="10800" y="219"/>
                  <a:pt x="15635" y="0"/>
                  <a:pt x="21600" y="0"/>
                </a:cubicBezTo>
              </a:path>
            </a:pathLst>
          </a:custGeom>
          <a:ln w="19050">
            <a:solidFill>
              <a:schemeClr val="accent1"/>
            </a:solidFill>
            <a:miter/>
          </a:ln>
        </p:spPr>
        <p:txBody>
          <a:bodyPr lIns="45719" rIns="45719" anchor="ctr"/>
          <a:lstStyle/>
          <a:p>
            <a:pPr algn="ctr"/>
            <a:endParaRPr/>
          </a:p>
        </p:txBody>
      </p:sp>
      <p:sp>
        <p:nvSpPr>
          <p:cNvPr id="103" name="CaixaDeTexto 11"/>
          <p:cNvSpPr txBox="1"/>
          <p:nvPr/>
        </p:nvSpPr>
        <p:spPr>
          <a:xfrm>
            <a:off x="6979906" y="2511448"/>
            <a:ext cx="5174185" cy="397031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marL="285750" indent="-285750">
              <a:buSzPct val="100000"/>
              <a:buFont typeface="Arial"/>
              <a:buChar char="•"/>
            </a:pPr>
            <a:r>
              <a:rPr dirty="0"/>
              <a:t>Identify the </a:t>
            </a:r>
            <a:r>
              <a:rPr b="1" dirty="0"/>
              <a:t>constraints</a:t>
            </a:r>
            <a:r>
              <a:rPr dirty="0"/>
              <a:t> </a:t>
            </a:r>
            <a:r>
              <a:rPr b="1" dirty="0"/>
              <a:t>and</a:t>
            </a:r>
            <a:r>
              <a:rPr dirty="0"/>
              <a:t> </a:t>
            </a:r>
            <a:r>
              <a:rPr b="1" dirty="0"/>
              <a:t>enablers </a:t>
            </a:r>
            <a:r>
              <a:rPr dirty="0"/>
              <a:t>around effective integration of scientific evidence into climate adaptation policy.</a:t>
            </a:r>
          </a:p>
          <a:p>
            <a:pPr marL="285750" indent="-285750">
              <a:buSzPct val="100000"/>
              <a:buFont typeface="Arial"/>
              <a:buChar char="•"/>
            </a:pPr>
            <a:endParaRPr dirty="0"/>
          </a:p>
          <a:p>
            <a:pPr marL="285750" indent="-285750">
              <a:buSzPct val="100000"/>
              <a:buFont typeface="Arial"/>
              <a:buChar char="•"/>
            </a:pPr>
            <a:endParaRPr dirty="0"/>
          </a:p>
          <a:p>
            <a:pPr marL="285750" indent="-285750">
              <a:buSzPct val="100000"/>
              <a:buFont typeface="Arial"/>
              <a:buChar char="•"/>
            </a:pPr>
            <a:r>
              <a:rPr dirty="0"/>
              <a:t>Understand effective evidence utilization mechanism, by </a:t>
            </a:r>
            <a:r>
              <a:rPr b="1" dirty="0"/>
              <a:t>identifying ways of thinking </a:t>
            </a:r>
            <a:r>
              <a:rPr dirty="0"/>
              <a:t>using Q-methodology and generate recommendations.</a:t>
            </a:r>
          </a:p>
          <a:p>
            <a:pPr marL="285750" indent="-285750">
              <a:buSzPct val="100000"/>
              <a:buFont typeface="Arial"/>
              <a:buChar char="•"/>
            </a:pPr>
            <a:endParaRPr dirty="0"/>
          </a:p>
          <a:p>
            <a:pPr marL="285750" indent="-285750">
              <a:buSzPct val="100000"/>
              <a:buFont typeface="Arial"/>
              <a:buChar char="•"/>
            </a:pPr>
            <a:r>
              <a:rPr dirty="0"/>
              <a:t>Promote </a:t>
            </a:r>
            <a:r>
              <a:rPr b="1" dirty="0"/>
              <a:t>addressing of interconnected environmental and health challenges</a:t>
            </a:r>
            <a:r>
              <a:rPr dirty="0"/>
              <a:t>, by gathering and using biophysical and social data related to climate adaptation. </a:t>
            </a:r>
          </a:p>
        </p:txBody>
      </p:sp>
      <p:sp>
        <p:nvSpPr>
          <p:cNvPr id="104" name="CaixaDeTexto 12"/>
          <p:cNvSpPr txBox="1"/>
          <p:nvPr/>
        </p:nvSpPr>
        <p:spPr>
          <a:xfrm>
            <a:off x="1909254" y="5365792"/>
            <a:ext cx="1584961" cy="5867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defRPr sz="1100"/>
            </a:lvl1pPr>
          </a:lstStyle>
          <a:p>
            <a:r>
              <a:t>University and Institutions in São Paulo</a:t>
            </a:r>
          </a:p>
        </p:txBody>
      </p:sp>
      <p:sp>
        <p:nvSpPr>
          <p:cNvPr id="105" name="CaixaDeTexto 13"/>
          <p:cNvSpPr txBox="1"/>
          <p:nvPr/>
        </p:nvSpPr>
        <p:spPr>
          <a:xfrm>
            <a:off x="4592592" y="5354912"/>
            <a:ext cx="1584961" cy="7518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defRPr sz="1100"/>
            </a:lvl1pPr>
          </a:lstStyle>
          <a:p>
            <a:r>
              <a:t>Environmental, Agricultural and Health state agencies in São Paulo</a:t>
            </a:r>
          </a:p>
        </p:txBody>
      </p:sp>
      <p:sp>
        <p:nvSpPr>
          <p:cNvPr id="106" name="CaixaDeTexto 4"/>
          <p:cNvSpPr txBox="1"/>
          <p:nvPr/>
        </p:nvSpPr>
        <p:spPr>
          <a:xfrm>
            <a:off x="7700435" y="1623928"/>
            <a:ext cx="3406349" cy="707886"/>
          </a:xfrm>
          <a:prstGeom prst="rect">
            <a:avLst/>
          </a:prstGeom>
          <a:solidFill>
            <a:srgbClr val="E0E486"/>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spAutoFit/>
          </a:bodyPr>
          <a:lstStyle>
            <a:lvl1pPr algn="ctr">
              <a:defRPr b="1"/>
            </a:lvl1pPr>
          </a:lstStyle>
          <a:p>
            <a:r>
              <a:rPr sz="2000" dirty="0"/>
              <a:t>Understanding the use of evidence in policymaking</a:t>
            </a:r>
          </a:p>
        </p:txBody>
      </p:sp>
      <p:sp>
        <p:nvSpPr>
          <p:cNvPr id="4" name="CaixaDeTexto 3">
            <a:extLst>
              <a:ext uri="{FF2B5EF4-FFF2-40B4-BE49-F238E27FC236}">
                <a16:creationId xmlns:a16="http://schemas.microsoft.com/office/drawing/2014/main" id="{E17C660F-F85F-2817-22FC-00A6334D8265}"/>
              </a:ext>
            </a:extLst>
          </p:cNvPr>
          <p:cNvSpPr txBox="1"/>
          <p:nvPr/>
        </p:nvSpPr>
        <p:spPr>
          <a:xfrm>
            <a:off x="2186339" y="6147558"/>
            <a:ext cx="3056164" cy="646331"/>
          </a:xfrm>
          <a:prstGeom prst="rect">
            <a:avLst/>
          </a:prstGeom>
          <a:noFill/>
        </p:spPr>
        <p:txBody>
          <a:bodyPr wrap="square">
            <a:spAutoFit/>
          </a:bodyPr>
          <a:lstStyle/>
          <a:p>
            <a:pPr algn="ctr"/>
            <a:r>
              <a:rPr lang="en-US" dirty="0"/>
              <a:t>Building up on previous </a:t>
            </a:r>
          </a:p>
          <a:p>
            <a:pPr algn="ctr"/>
            <a:r>
              <a:rPr lang="en-US" dirty="0"/>
              <a:t>transdisciplinary experience</a:t>
            </a:r>
          </a:p>
        </p:txBody>
      </p:sp>
      <p:sp>
        <p:nvSpPr>
          <p:cNvPr id="5" name="Retângulo 4">
            <a:extLst>
              <a:ext uri="{FF2B5EF4-FFF2-40B4-BE49-F238E27FC236}">
                <a16:creationId xmlns:a16="http://schemas.microsoft.com/office/drawing/2014/main" id="{5F64A74B-B1DD-84ED-D30C-638BD3FF6F16}"/>
              </a:ext>
            </a:extLst>
          </p:cNvPr>
          <p:cNvSpPr/>
          <p:nvPr/>
        </p:nvSpPr>
        <p:spPr>
          <a:xfrm>
            <a:off x="6979905" y="5246128"/>
            <a:ext cx="5070581" cy="1264699"/>
          </a:xfrm>
          <a:prstGeom prst="rect">
            <a:avLst/>
          </a:prstGeom>
          <a:noFill/>
          <a:ln w="57150">
            <a:solidFill>
              <a:srgbClr val="E0E48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descr="Gráfico, Gráfico de barras&#10;&#10;O conteúdo gerado por IA pode estar incorreto.">
            <a:extLst>
              <a:ext uri="{FF2B5EF4-FFF2-40B4-BE49-F238E27FC236}">
                <a16:creationId xmlns:a16="http://schemas.microsoft.com/office/drawing/2014/main" id="{E2F84FE3-66F1-AF30-CD09-3A0DD2867C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85767" y="872343"/>
            <a:ext cx="6406233" cy="3697249"/>
          </a:xfrm>
          <a:prstGeom prst="rect">
            <a:avLst/>
          </a:prstGeom>
        </p:spPr>
      </p:pic>
      <p:pic>
        <p:nvPicPr>
          <p:cNvPr id="7" name="Imagem 6" descr="Gráfico, Gráfico de mapa de árvore&#10;&#10;O conteúdo gerado por IA pode estar incorreto.">
            <a:extLst>
              <a:ext uri="{FF2B5EF4-FFF2-40B4-BE49-F238E27FC236}">
                <a16:creationId xmlns:a16="http://schemas.microsoft.com/office/drawing/2014/main" id="{2748AE2E-3582-557F-21B3-CFC9BF65CB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5056" y="3429000"/>
            <a:ext cx="5371070" cy="3249497"/>
          </a:xfrm>
          <a:prstGeom prst="rect">
            <a:avLst/>
          </a:prstGeom>
        </p:spPr>
      </p:pic>
      <p:sp>
        <p:nvSpPr>
          <p:cNvPr id="8" name="CaixaDeTexto 7">
            <a:extLst>
              <a:ext uri="{FF2B5EF4-FFF2-40B4-BE49-F238E27FC236}">
                <a16:creationId xmlns:a16="http://schemas.microsoft.com/office/drawing/2014/main" id="{9C1A0271-9568-F8E6-C41D-752A5C0AEF1A}"/>
              </a:ext>
            </a:extLst>
          </p:cNvPr>
          <p:cNvSpPr txBox="1"/>
          <p:nvPr/>
        </p:nvSpPr>
        <p:spPr>
          <a:xfrm>
            <a:off x="1332813" y="179503"/>
            <a:ext cx="9526373" cy="584775"/>
          </a:xfrm>
          <a:prstGeom prst="rect">
            <a:avLst/>
          </a:prstGeom>
          <a:noFill/>
        </p:spPr>
        <p:txBody>
          <a:bodyPr wrap="square" rtlCol="0">
            <a:spAutoFit/>
          </a:bodyPr>
          <a:lstStyle/>
          <a:p>
            <a:pPr algn="ctr"/>
            <a:r>
              <a:rPr lang="pt-BR" sz="3200" b="1" dirty="0">
                <a:solidFill>
                  <a:srgbClr val="FF0000"/>
                </a:solidFill>
              </a:rPr>
              <a:t>6) Quem prediz os riscos de saúde?</a:t>
            </a:r>
          </a:p>
        </p:txBody>
      </p:sp>
      <p:sp>
        <p:nvSpPr>
          <p:cNvPr id="10" name="CaixaDeTexto 9">
            <a:extLst>
              <a:ext uri="{FF2B5EF4-FFF2-40B4-BE49-F238E27FC236}">
                <a16:creationId xmlns:a16="http://schemas.microsoft.com/office/drawing/2014/main" id="{252EEE12-626E-EFD3-54DB-1491F52315B1}"/>
              </a:ext>
            </a:extLst>
          </p:cNvPr>
          <p:cNvSpPr txBox="1"/>
          <p:nvPr/>
        </p:nvSpPr>
        <p:spPr>
          <a:xfrm>
            <a:off x="723213" y="1496474"/>
            <a:ext cx="4452954" cy="1200329"/>
          </a:xfrm>
          <a:prstGeom prst="rect">
            <a:avLst/>
          </a:prstGeom>
          <a:noFill/>
        </p:spPr>
        <p:txBody>
          <a:bodyPr wrap="square">
            <a:spAutoFit/>
          </a:bodyPr>
          <a:lstStyle/>
          <a:p>
            <a:r>
              <a:rPr lang="en-US" dirty="0"/>
              <a:t>Forest cover is a better predictor than species richness, suggesting that it is habitat structure (not diversity per se) that matters for disease vectors.</a:t>
            </a:r>
          </a:p>
        </p:txBody>
      </p:sp>
      <p:sp>
        <p:nvSpPr>
          <p:cNvPr id="12" name="CaixaDeTexto 11">
            <a:extLst>
              <a:ext uri="{FF2B5EF4-FFF2-40B4-BE49-F238E27FC236}">
                <a16:creationId xmlns:a16="http://schemas.microsoft.com/office/drawing/2014/main" id="{90854149-0490-7A43-C206-6F11401A2F15}"/>
              </a:ext>
            </a:extLst>
          </p:cNvPr>
          <p:cNvSpPr txBox="1"/>
          <p:nvPr/>
        </p:nvSpPr>
        <p:spPr>
          <a:xfrm>
            <a:off x="6096000" y="4747055"/>
            <a:ext cx="6096000" cy="1815882"/>
          </a:xfrm>
          <a:prstGeom prst="rect">
            <a:avLst/>
          </a:prstGeom>
          <a:noFill/>
        </p:spPr>
        <p:txBody>
          <a:bodyPr wrap="square">
            <a:spAutoFit/>
          </a:bodyPr>
          <a:lstStyle/>
          <a:p>
            <a:r>
              <a:rPr lang="en-US" sz="1600" dirty="0"/>
              <a:t>Important note: The negative signs for poverty and Black population percentage likely reflect:</a:t>
            </a:r>
          </a:p>
          <a:p>
            <a:endParaRPr lang="en-US" sz="1600" dirty="0"/>
          </a:p>
          <a:p>
            <a:r>
              <a:rPr lang="en-US" sz="1600" dirty="0"/>
              <a:t>- Reduced access to diagnosis and reporting in vulnerable populations</a:t>
            </a:r>
          </a:p>
          <a:p>
            <a:r>
              <a:rPr lang="en-US" sz="1600" dirty="0"/>
              <a:t>- Underreporting in marginalized areas</a:t>
            </a:r>
          </a:p>
          <a:p>
            <a:r>
              <a:rPr lang="en-US" sz="1600" dirty="0"/>
              <a:t>- Possible survivorship bias (people die before being diagnosed)</a:t>
            </a:r>
          </a:p>
        </p:txBody>
      </p:sp>
    </p:spTree>
    <p:extLst>
      <p:ext uri="{BB962C8B-B14F-4D97-AF65-F5344CB8AC3E}">
        <p14:creationId xmlns:p14="http://schemas.microsoft.com/office/powerpoint/2010/main" val="31426170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m 4" descr="Gráfico&#10;&#10;O conteúdo gerado por IA pode estar incorreto.">
            <a:extLst>
              <a:ext uri="{FF2B5EF4-FFF2-40B4-BE49-F238E27FC236}">
                <a16:creationId xmlns:a16="http://schemas.microsoft.com/office/drawing/2014/main" id="{B6781F59-9319-74DB-85BB-113F7725F07E}"/>
              </a:ext>
            </a:extLst>
          </p:cNvPr>
          <p:cNvPicPr>
            <a:picLocks noChangeAspect="1"/>
          </p:cNvPicPr>
          <p:nvPr/>
        </p:nvPicPr>
        <p:blipFill>
          <a:blip r:embed="rId2">
            <a:extLst>
              <a:ext uri="{28A0092B-C50C-407E-A947-70E740481C1C}">
                <a14:useLocalDpi xmlns:a14="http://schemas.microsoft.com/office/drawing/2010/main" val="0"/>
              </a:ext>
            </a:extLst>
          </a:blip>
          <a:srcRect l="1" r="143"/>
          <a:stretch>
            <a:fillRect/>
          </a:stretch>
        </p:blipFill>
        <p:spPr>
          <a:xfrm>
            <a:off x="4005943" y="1741714"/>
            <a:ext cx="7736114" cy="5116286"/>
          </a:xfrm>
          <a:prstGeom prst="rect">
            <a:avLst/>
          </a:prstGeom>
        </p:spPr>
      </p:pic>
      <p:sp>
        <p:nvSpPr>
          <p:cNvPr id="6" name="CaixaDeTexto 5">
            <a:extLst>
              <a:ext uri="{FF2B5EF4-FFF2-40B4-BE49-F238E27FC236}">
                <a16:creationId xmlns:a16="http://schemas.microsoft.com/office/drawing/2014/main" id="{BFD140CD-48B4-A99A-0A29-0043BA49E1A7}"/>
              </a:ext>
            </a:extLst>
          </p:cNvPr>
          <p:cNvSpPr txBox="1"/>
          <p:nvPr/>
        </p:nvSpPr>
        <p:spPr>
          <a:xfrm>
            <a:off x="449943" y="2690336"/>
            <a:ext cx="3904343" cy="2031325"/>
          </a:xfrm>
          <a:prstGeom prst="rect">
            <a:avLst/>
          </a:prstGeom>
          <a:noFill/>
        </p:spPr>
        <p:txBody>
          <a:bodyPr wrap="square">
            <a:spAutoFit/>
          </a:bodyPr>
          <a:lstStyle/>
          <a:p>
            <a:pPr rtl="0" fontAlgn="base">
              <a:buFont typeface="Arial" panose="020B0604020202020204" pitchFamily="34" charset="0"/>
              <a:buChar char="•"/>
            </a:pPr>
            <a:r>
              <a:rPr lang="es-ES" sz="1800" b="1" i="0" u="none" strike="noStrike" dirty="0">
                <a:solidFill>
                  <a:srgbClr val="000000"/>
                </a:solidFill>
                <a:effectLst/>
                <a:latin typeface="Arial" panose="020B0604020202020204" pitchFamily="34" charset="0"/>
              </a:rPr>
              <a:t>Dengue</a:t>
            </a:r>
            <a:r>
              <a:rPr lang="es-ES" sz="1800" b="0" i="0" u="none" strike="noStrike" dirty="0">
                <a:solidFill>
                  <a:srgbClr val="000000"/>
                </a:solidFill>
                <a:effectLst/>
                <a:latin typeface="Arial" panose="020B0604020202020204" pitchFamily="34" charset="0"/>
              </a:rPr>
              <a:t>: El efecto aparente de cobertura forestal desaparece al controlar por población/ruralidad. El verdadero predictor es % Rural.</a:t>
            </a:r>
          </a:p>
          <a:p>
            <a:pPr>
              <a:buNone/>
            </a:pPr>
            <a:r>
              <a:rPr lang="es-ES" sz="1800" b="1" i="0" u="none" strike="noStrike" dirty="0">
                <a:solidFill>
                  <a:srgbClr val="000000"/>
                </a:solidFill>
                <a:effectLst/>
                <a:latin typeface="Arial" panose="020B0604020202020204" pitchFamily="34" charset="0"/>
              </a:rPr>
              <a:t>Malaria</a:t>
            </a:r>
            <a:r>
              <a:rPr lang="es-ES" sz="1800" b="0" i="0" u="none" strike="noStrike" dirty="0">
                <a:solidFill>
                  <a:srgbClr val="000000"/>
                </a:solidFill>
                <a:effectLst/>
                <a:latin typeface="Arial" panose="020B0604020202020204" pitchFamily="34" charset="0"/>
              </a:rPr>
              <a:t>: El efecto de cobertura forestal es robusto y biológicamente plausible (hábitat del vector).</a:t>
            </a:r>
            <a:endParaRPr lang="en-US" dirty="0"/>
          </a:p>
        </p:txBody>
      </p:sp>
      <p:sp>
        <p:nvSpPr>
          <p:cNvPr id="7" name="CaixaDeTexto 6">
            <a:extLst>
              <a:ext uri="{FF2B5EF4-FFF2-40B4-BE49-F238E27FC236}">
                <a16:creationId xmlns:a16="http://schemas.microsoft.com/office/drawing/2014/main" id="{F1AADFB8-34D1-936B-6D2E-DDC7EAAC35C3}"/>
              </a:ext>
            </a:extLst>
          </p:cNvPr>
          <p:cNvSpPr txBox="1"/>
          <p:nvPr/>
        </p:nvSpPr>
        <p:spPr>
          <a:xfrm>
            <a:off x="682171" y="756922"/>
            <a:ext cx="6096000" cy="1200329"/>
          </a:xfrm>
          <a:prstGeom prst="rect">
            <a:avLst/>
          </a:prstGeom>
          <a:noFill/>
        </p:spPr>
        <p:txBody>
          <a:bodyPr wrap="square">
            <a:spAutoFit/>
          </a:bodyPr>
          <a:lstStyle/>
          <a:p>
            <a:r>
              <a:rPr lang="es-ES" sz="1800" b="0" i="0" u="none" strike="noStrike" dirty="0">
                <a:solidFill>
                  <a:srgbClr val="000000"/>
                </a:solidFill>
                <a:effectLst/>
                <a:latin typeface="Arial" panose="020B0604020202020204" pitchFamily="34" charset="0"/>
              </a:rPr>
              <a:t>La </a:t>
            </a:r>
            <a:r>
              <a:rPr lang="es-ES" sz="1800" b="1" i="0" u="none" strike="noStrike" dirty="0">
                <a:solidFill>
                  <a:srgbClr val="000000"/>
                </a:solidFill>
                <a:effectLst/>
                <a:latin typeface="Arial" panose="020B0604020202020204" pitchFamily="34" charset="0"/>
              </a:rPr>
              <a:t>cobertura forestal</a:t>
            </a:r>
            <a:r>
              <a:rPr lang="es-ES" sz="1800" b="0" i="0" u="none" strike="noStrike" dirty="0">
                <a:solidFill>
                  <a:srgbClr val="000000"/>
                </a:solidFill>
                <a:effectLst/>
                <a:latin typeface="Arial" panose="020B0604020202020204" pitchFamily="34" charset="0"/>
              </a:rPr>
              <a:t> es mejor predictor que la riqueza de especies, sugiriendo que es la estructura del hábitat (no la diversidad per se) lo que importa para los vectores de enfermedades.</a:t>
            </a:r>
            <a:endParaRPr lang="en-US" dirty="0"/>
          </a:p>
        </p:txBody>
      </p:sp>
      <p:sp>
        <p:nvSpPr>
          <p:cNvPr id="8" name="CaixaDeTexto 7">
            <a:extLst>
              <a:ext uri="{FF2B5EF4-FFF2-40B4-BE49-F238E27FC236}">
                <a16:creationId xmlns:a16="http://schemas.microsoft.com/office/drawing/2014/main" id="{3BFD0C2A-B764-48F1-7CBF-15745097B4B0}"/>
              </a:ext>
            </a:extLst>
          </p:cNvPr>
          <p:cNvSpPr txBox="1"/>
          <p:nvPr/>
        </p:nvSpPr>
        <p:spPr>
          <a:xfrm>
            <a:off x="9274628" y="4953890"/>
            <a:ext cx="2656115" cy="1169551"/>
          </a:xfrm>
          <a:prstGeom prst="rect">
            <a:avLst/>
          </a:prstGeom>
          <a:noFill/>
        </p:spPr>
        <p:txBody>
          <a:bodyPr wrap="square" rtlCol="0">
            <a:spAutoFit/>
          </a:bodyPr>
          <a:lstStyle/>
          <a:p>
            <a:pPr algn="ctr"/>
            <a:r>
              <a:rPr lang="es-ES" sz="1400"/>
              <a:t>El efecto de bosque sobre leishmaniasis no es estadísticamente significativo. El mejor predictor es </a:t>
            </a:r>
            <a:r>
              <a:rPr lang="es-ES" sz="1400" b="1"/>
              <a:t>estrés hídrico</a:t>
            </a:r>
            <a:r>
              <a:rPr lang="es-ES" sz="1400"/>
              <a:t> (β = -0.08).</a:t>
            </a:r>
            <a:endParaRPr lang="pt-BR" sz="1400" b="1" dirty="0">
              <a:solidFill>
                <a:srgbClr val="FF0000"/>
              </a:solidFill>
            </a:endParaRPr>
          </a:p>
        </p:txBody>
      </p:sp>
      <p:sp>
        <p:nvSpPr>
          <p:cNvPr id="10" name="CaixaDeTexto 9">
            <a:extLst>
              <a:ext uri="{FF2B5EF4-FFF2-40B4-BE49-F238E27FC236}">
                <a16:creationId xmlns:a16="http://schemas.microsoft.com/office/drawing/2014/main" id="{40B00ECA-7AA2-4C6D-82B0-67C56706C905}"/>
              </a:ext>
            </a:extLst>
          </p:cNvPr>
          <p:cNvSpPr txBox="1"/>
          <p:nvPr/>
        </p:nvSpPr>
        <p:spPr>
          <a:xfrm>
            <a:off x="290286" y="5103674"/>
            <a:ext cx="3526971" cy="2308324"/>
          </a:xfrm>
          <a:prstGeom prst="rect">
            <a:avLst/>
          </a:prstGeom>
          <a:noFill/>
        </p:spPr>
        <p:txBody>
          <a:bodyPr wrap="square">
            <a:spAutoFit/>
          </a:bodyPr>
          <a:lstStyle/>
          <a:p>
            <a:pPr rtl="0">
              <a:buNone/>
            </a:pPr>
            <a:r>
              <a:rPr lang="es-ES" sz="1800" b="1" i="0" u="none" strike="noStrike" dirty="0">
                <a:solidFill>
                  <a:srgbClr val="000000"/>
                </a:solidFill>
                <a:effectLst/>
                <a:latin typeface="Arial" panose="020B0604020202020204" pitchFamily="34" charset="0"/>
              </a:rPr>
              <a:t>Explicación ecológica</a:t>
            </a:r>
            <a:r>
              <a:rPr lang="es-ES" sz="1800" b="0" i="0" u="none" strike="noStrike" dirty="0">
                <a:solidFill>
                  <a:srgbClr val="000000"/>
                </a:solidFill>
                <a:effectLst/>
                <a:latin typeface="Arial" panose="020B0604020202020204" pitchFamily="34" charset="0"/>
              </a:rPr>
              <a:t>: La malaria requiere ecosistemas forestales para el ciclo de vida del vector (</a:t>
            </a:r>
            <a:r>
              <a:rPr lang="es-ES" sz="1800" b="0" i="1" u="none" strike="noStrike" dirty="0" err="1">
                <a:solidFill>
                  <a:srgbClr val="000000"/>
                </a:solidFill>
                <a:effectLst/>
                <a:latin typeface="Arial" panose="020B0604020202020204" pitchFamily="34" charset="0"/>
              </a:rPr>
              <a:t>Anopheles</a:t>
            </a:r>
            <a:r>
              <a:rPr lang="es-ES" sz="1800" b="0" i="0" u="none" strike="noStrike" dirty="0">
                <a:solidFill>
                  <a:srgbClr val="000000"/>
                </a:solidFill>
                <a:effectLst/>
                <a:latin typeface="Arial" panose="020B0604020202020204" pitchFamily="34" charset="0"/>
              </a:rPr>
              <a:t>). Este es un efecto biológico real, no un artefacto de urbanización.</a:t>
            </a:r>
            <a:endParaRPr lang="es-ES" b="0" dirty="0">
              <a:effectLst/>
            </a:endParaRPr>
          </a:p>
          <a:p>
            <a:pPr>
              <a:buNone/>
            </a:pPr>
            <a:br>
              <a:rPr lang="es-ES" dirty="0"/>
            </a:br>
            <a:endParaRPr lang="en-US" dirty="0"/>
          </a:p>
        </p:txBody>
      </p:sp>
      <p:sp>
        <p:nvSpPr>
          <p:cNvPr id="2" name="CaixaDeTexto 1">
            <a:extLst>
              <a:ext uri="{FF2B5EF4-FFF2-40B4-BE49-F238E27FC236}">
                <a16:creationId xmlns:a16="http://schemas.microsoft.com/office/drawing/2014/main" id="{899685C7-A359-40C4-0BA2-BF8398EB1070}"/>
              </a:ext>
            </a:extLst>
          </p:cNvPr>
          <p:cNvSpPr txBox="1"/>
          <p:nvPr/>
        </p:nvSpPr>
        <p:spPr>
          <a:xfrm>
            <a:off x="1396999" y="50993"/>
            <a:ext cx="9292771" cy="584775"/>
          </a:xfrm>
          <a:prstGeom prst="rect">
            <a:avLst/>
          </a:prstGeom>
          <a:noFill/>
        </p:spPr>
        <p:txBody>
          <a:bodyPr wrap="square" rtlCol="0">
            <a:spAutoFit/>
          </a:bodyPr>
          <a:lstStyle/>
          <a:p>
            <a:pPr algn="ctr"/>
            <a:r>
              <a:rPr lang="pt-BR" sz="3200" b="1" dirty="0">
                <a:solidFill>
                  <a:srgbClr val="FF0000"/>
                </a:solidFill>
              </a:rPr>
              <a:t>6) Interação saúde e ambiente</a:t>
            </a:r>
          </a:p>
        </p:txBody>
      </p:sp>
    </p:spTree>
    <p:extLst>
      <p:ext uri="{BB962C8B-B14F-4D97-AF65-F5344CB8AC3E}">
        <p14:creationId xmlns:p14="http://schemas.microsoft.com/office/powerpoint/2010/main" val="42853818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074AA9-EFFB-44D4-7C44-8BE63F4776F2}"/>
            </a:ext>
          </a:extLst>
        </p:cNvPr>
        <p:cNvGrpSpPr/>
        <p:nvPr/>
      </p:nvGrpSpPr>
      <p:grpSpPr>
        <a:xfrm>
          <a:off x="0" y="0"/>
          <a:ext cx="0" cy="0"/>
          <a:chOff x="0" y="0"/>
          <a:chExt cx="0" cy="0"/>
        </a:xfrm>
      </p:grpSpPr>
      <p:pic>
        <p:nvPicPr>
          <p:cNvPr id="7" name="Imagem 6" descr="Gráfico&#10;&#10;O conteúdo gerado por IA pode estar incorreto.">
            <a:extLst>
              <a:ext uri="{FF2B5EF4-FFF2-40B4-BE49-F238E27FC236}">
                <a16:creationId xmlns:a16="http://schemas.microsoft.com/office/drawing/2014/main" id="{EC3FE941-1E65-A77E-AF08-1246E8D759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02628" y="3260829"/>
            <a:ext cx="7274946" cy="3393047"/>
          </a:xfrm>
          <a:prstGeom prst="rect">
            <a:avLst/>
          </a:prstGeom>
        </p:spPr>
      </p:pic>
      <p:sp>
        <p:nvSpPr>
          <p:cNvPr id="8" name="CaixaDeTexto 7">
            <a:extLst>
              <a:ext uri="{FF2B5EF4-FFF2-40B4-BE49-F238E27FC236}">
                <a16:creationId xmlns:a16="http://schemas.microsoft.com/office/drawing/2014/main" id="{9C77499B-39ED-F88C-35B6-3F5E7FA0920B}"/>
              </a:ext>
            </a:extLst>
          </p:cNvPr>
          <p:cNvSpPr txBox="1"/>
          <p:nvPr/>
        </p:nvSpPr>
        <p:spPr>
          <a:xfrm>
            <a:off x="1332813" y="179503"/>
            <a:ext cx="9526373" cy="584775"/>
          </a:xfrm>
          <a:prstGeom prst="rect">
            <a:avLst/>
          </a:prstGeom>
          <a:noFill/>
        </p:spPr>
        <p:txBody>
          <a:bodyPr wrap="square" rtlCol="0">
            <a:spAutoFit/>
          </a:bodyPr>
          <a:lstStyle/>
          <a:p>
            <a:pPr algn="ctr"/>
            <a:r>
              <a:rPr lang="pt-BR" sz="3200" b="1" dirty="0">
                <a:solidFill>
                  <a:srgbClr val="FF0000"/>
                </a:solidFill>
              </a:rPr>
              <a:t>7</a:t>
            </a:r>
            <a:r>
              <a:rPr lang="pt-BR" sz="3200" b="1">
                <a:solidFill>
                  <a:srgbClr val="FF0000"/>
                </a:solidFill>
              </a:rPr>
              <a:t>) </a:t>
            </a:r>
            <a:r>
              <a:rPr lang="pt-BR" sz="3200" b="1" dirty="0">
                <a:solidFill>
                  <a:srgbClr val="FF0000"/>
                </a:solidFill>
              </a:rPr>
              <a:t>Quem prediz os riscos climáticos?</a:t>
            </a:r>
          </a:p>
        </p:txBody>
      </p:sp>
      <p:pic>
        <p:nvPicPr>
          <p:cNvPr id="4" name="Imagem 3" descr="Gráfico, Gráfico de dispersão&#10;&#10;O conteúdo gerado por IA pode estar incorreto.">
            <a:extLst>
              <a:ext uri="{FF2B5EF4-FFF2-40B4-BE49-F238E27FC236}">
                <a16:creationId xmlns:a16="http://schemas.microsoft.com/office/drawing/2014/main" id="{8CBDD5D6-9617-8139-9E1F-86F55BC948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4753" y="1017457"/>
            <a:ext cx="3035503" cy="2109521"/>
          </a:xfrm>
          <a:prstGeom prst="rect">
            <a:avLst/>
          </a:prstGeom>
        </p:spPr>
      </p:pic>
      <p:pic>
        <p:nvPicPr>
          <p:cNvPr id="10" name="Imagem 9" descr="Gráfico, Gráfico de dispersão&#10;&#10;O conteúdo gerado por IA pode estar incorreto.">
            <a:extLst>
              <a:ext uri="{FF2B5EF4-FFF2-40B4-BE49-F238E27FC236}">
                <a16:creationId xmlns:a16="http://schemas.microsoft.com/office/drawing/2014/main" id="{CD8D561E-5C4C-1975-5697-493ADBC3B6E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02628" y="1019851"/>
            <a:ext cx="2856904" cy="1985404"/>
          </a:xfrm>
          <a:prstGeom prst="rect">
            <a:avLst/>
          </a:prstGeom>
        </p:spPr>
      </p:pic>
      <p:pic>
        <p:nvPicPr>
          <p:cNvPr id="12" name="Imagem 11" descr="Gráfico, Gráfico de dispersão&#10;&#10;O conteúdo gerado por IA pode estar incorreto.">
            <a:extLst>
              <a:ext uri="{FF2B5EF4-FFF2-40B4-BE49-F238E27FC236}">
                <a16:creationId xmlns:a16="http://schemas.microsoft.com/office/drawing/2014/main" id="{88744E47-2530-6679-B2BB-61694314C32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3602" y="3618231"/>
            <a:ext cx="3197804" cy="2222312"/>
          </a:xfrm>
          <a:prstGeom prst="rect">
            <a:avLst/>
          </a:prstGeom>
        </p:spPr>
      </p:pic>
      <p:sp>
        <p:nvSpPr>
          <p:cNvPr id="2" name="CaixaDeTexto 1">
            <a:extLst>
              <a:ext uri="{FF2B5EF4-FFF2-40B4-BE49-F238E27FC236}">
                <a16:creationId xmlns:a16="http://schemas.microsoft.com/office/drawing/2014/main" id="{EEF77CE8-B5B5-920A-CACD-476D3E711A97}"/>
              </a:ext>
            </a:extLst>
          </p:cNvPr>
          <p:cNvSpPr txBox="1"/>
          <p:nvPr/>
        </p:nvSpPr>
        <p:spPr>
          <a:xfrm>
            <a:off x="7986475" y="1358742"/>
            <a:ext cx="3859682" cy="1200329"/>
          </a:xfrm>
          <a:prstGeom prst="rect">
            <a:avLst/>
          </a:prstGeom>
          <a:noFill/>
        </p:spPr>
        <p:txBody>
          <a:bodyPr wrap="square" rtlCol="0">
            <a:spAutoFit/>
          </a:bodyPr>
          <a:lstStyle/>
          <a:p>
            <a:r>
              <a:rPr lang="en-US" noProof="0" dirty="0"/>
              <a:t>Land use changes is among the best predictor of climate hazards. Reinforcing restoration landscape planning</a:t>
            </a:r>
          </a:p>
        </p:txBody>
      </p:sp>
    </p:spTree>
    <p:extLst>
      <p:ext uri="{BB962C8B-B14F-4D97-AF65-F5344CB8AC3E}">
        <p14:creationId xmlns:p14="http://schemas.microsoft.com/office/powerpoint/2010/main" val="10298840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descr="Gráfico, Gráfico de dispersão&#10;&#10;O conteúdo gerado por IA pode estar incorreto.">
            <a:extLst>
              <a:ext uri="{FF2B5EF4-FFF2-40B4-BE49-F238E27FC236}">
                <a16:creationId xmlns:a16="http://schemas.microsoft.com/office/drawing/2014/main" id="{9EAA43F6-3E47-FE2D-9E8C-C53EE2649F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051" y="928878"/>
            <a:ext cx="4050765" cy="2815077"/>
          </a:xfrm>
          <a:prstGeom prst="rect">
            <a:avLst/>
          </a:prstGeom>
        </p:spPr>
      </p:pic>
      <p:pic>
        <p:nvPicPr>
          <p:cNvPr id="5" name="Imagem 4" descr="Gráfico, Gráfico de dispersão&#10;&#10;O conteúdo gerado por IA pode estar incorreto.">
            <a:extLst>
              <a:ext uri="{FF2B5EF4-FFF2-40B4-BE49-F238E27FC236}">
                <a16:creationId xmlns:a16="http://schemas.microsoft.com/office/drawing/2014/main" id="{E6CDAB02-9989-F39C-BD9D-3C492291D5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4426" y="3908555"/>
            <a:ext cx="3950390" cy="2745321"/>
          </a:xfrm>
          <a:prstGeom prst="rect">
            <a:avLst/>
          </a:prstGeom>
        </p:spPr>
      </p:pic>
      <p:pic>
        <p:nvPicPr>
          <p:cNvPr id="7" name="Imagem 6" descr="Gráfico&#10;&#10;O conteúdo gerado por IA pode estar incorreto.">
            <a:extLst>
              <a:ext uri="{FF2B5EF4-FFF2-40B4-BE49-F238E27FC236}">
                <a16:creationId xmlns:a16="http://schemas.microsoft.com/office/drawing/2014/main" id="{DC10CD03-0810-8583-ACB4-5C90A18FF81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02628" y="3260829"/>
            <a:ext cx="7274946" cy="3393047"/>
          </a:xfrm>
          <a:prstGeom prst="rect">
            <a:avLst/>
          </a:prstGeom>
        </p:spPr>
      </p:pic>
      <p:sp>
        <p:nvSpPr>
          <p:cNvPr id="8" name="CaixaDeTexto 7">
            <a:extLst>
              <a:ext uri="{FF2B5EF4-FFF2-40B4-BE49-F238E27FC236}">
                <a16:creationId xmlns:a16="http://schemas.microsoft.com/office/drawing/2014/main" id="{D74DAE76-CAF4-DD93-3F6E-485023131241}"/>
              </a:ext>
            </a:extLst>
          </p:cNvPr>
          <p:cNvSpPr txBox="1"/>
          <p:nvPr/>
        </p:nvSpPr>
        <p:spPr>
          <a:xfrm>
            <a:off x="1332813" y="179503"/>
            <a:ext cx="9526373" cy="584775"/>
          </a:xfrm>
          <a:prstGeom prst="rect">
            <a:avLst/>
          </a:prstGeom>
          <a:noFill/>
        </p:spPr>
        <p:txBody>
          <a:bodyPr wrap="square" rtlCol="0">
            <a:spAutoFit/>
          </a:bodyPr>
          <a:lstStyle/>
          <a:p>
            <a:pPr algn="ctr"/>
            <a:r>
              <a:rPr lang="pt-BR" sz="3200" b="1" dirty="0">
                <a:solidFill>
                  <a:srgbClr val="FF0000"/>
                </a:solidFill>
              </a:rPr>
              <a:t>7) Quem prediz os riscos climáticos?</a:t>
            </a:r>
          </a:p>
        </p:txBody>
      </p:sp>
      <p:sp>
        <p:nvSpPr>
          <p:cNvPr id="9" name="CaixaDeTexto 8">
            <a:extLst>
              <a:ext uri="{FF2B5EF4-FFF2-40B4-BE49-F238E27FC236}">
                <a16:creationId xmlns:a16="http://schemas.microsoft.com/office/drawing/2014/main" id="{E9557638-B357-2E2E-DC2B-E4D2C1F0D167}"/>
              </a:ext>
            </a:extLst>
          </p:cNvPr>
          <p:cNvSpPr txBox="1"/>
          <p:nvPr/>
        </p:nvSpPr>
        <p:spPr>
          <a:xfrm>
            <a:off x="5384800" y="1484216"/>
            <a:ext cx="5590500" cy="646331"/>
          </a:xfrm>
          <a:prstGeom prst="rect">
            <a:avLst/>
          </a:prstGeom>
          <a:noFill/>
        </p:spPr>
        <p:txBody>
          <a:bodyPr wrap="square" rtlCol="0">
            <a:spAutoFit/>
          </a:bodyPr>
          <a:lstStyle/>
          <a:p>
            <a:r>
              <a:rPr lang="pt-BR" noProof="0" dirty="0"/>
              <a:t>Locais com mais pobreza tem menos probabilidades de experimentar risco climáticos</a:t>
            </a:r>
          </a:p>
        </p:txBody>
      </p:sp>
    </p:spTree>
    <p:extLst>
      <p:ext uri="{BB962C8B-B14F-4D97-AF65-F5344CB8AC3E}">
        <p14:creationId xmlns:p14="http://schemas.microsoft.com/office/powerpoint/2010/main" val="24224021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6677568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28500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9DA38F-8F58-23B1-D1D9-2F04069393E2}"/>
            </a:ext>
          </a:extLst>
        </p:cNvPr>
        <p:cNvGrpSpPr/>
        <p:nvPr/>
      </p:nvGrpSpPr>
      <p:grpSpPr>
        <a:xfrm>
          <a:off x="0" y="0"/>
          <a:ext cx="0" cy="0"/>
          <a:chOff x="0" y="0"/>
          <a:chExt cx="0" cy="0"/>
        </a:xfrm>
      </p:grpSpPr>
      <p:sp>
        <p:nvSpPr>
          <p:cNvPr id="20" name="Elipse 19">
            <a:extLst>
              <a:ext uri="{FF2B5EF4-FFF2-40B4-BE49-F238E27FC236}">
                <a16:creationId xmlns:a16="http://schemas.microsoft.com/office/drawing/2014/main" id="{FB87003B-230D-E30B-A592-1D6D1EAF16D6}"/>
              </a:ext>
            </a:extLst>
          </p:cNvPr>
          <p:cNvSpPr/>
          <p:nvPr/>
        </p:nvSpPr>
        <p:spPr>
          <a:xfrm>
            <a:off x="5992295" y="30261"/>
            <a:ext cx="6199705" cy="6697109"/>
          </a:xfrm>
          <a:prstGeom prst="ellipse">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CaixaDeTexto 12">
            <a:extLst>
              <a:ext uri="{FF2B5EF4-FFF2-40B4-BE49-F238E27FC236}">
                <a16:creationId xmlns:a16="http://schemas.microsoft.com/office/drawing/2014/main" id="{786B6874-F4F1-AE10-6EE9-EB41DAB2F9C8}"/>
              </a:ext>
            </a:extLst>
          </p:cNvPr>
          <p:cNvSpPr txBox="1"/>
          <p:nvPr/>
        </p:nvSpPr>
        <p:spPr>
          <a:xfrm>
            <a:off x="1258601" y="450091"/>
            <a:ext cx="4949160" cy="2862322"/>
          </a:xfrm>
          <a:prstGeom prst="rect">
            <a:avLst/>
          </a:prstGeom>
          <a:noFill/>
        </p:spPr>
        <p:txBody>
          <a:bodyPr wrap="square" rtlCol="0">
            <a:spAutoFit/>
          </a:bodyPr>
          <a:lstStyle/>
          <a:p>
            <a:r>
              <a:rPr lang="en-US" dirty="0">
                <a:latin typeface="Calibri" panose="020F0502020204030204" pitchFamily="34" charset="0"/>
                <a:ea typeface="Calibri" panose="020F0502020204030204" pitchFamily="34" charset="0"/>
                <a:cs typeface="Calibri" panose="020F0502020204030204" pitchFamily="34" charset="0"/>
              </a:rPr>
              <a:t>1)We use a global model that estimates vertebrate species richness at a 1km</a:t>
            </a:r>
            <a:r>
              <a:rPr lang="en-US" baseline="30000" dirty="0">
                <a:latin typeface="Calibri" panose="020F0502020204030204" pitchFamily="34" charset="0"/>
                <a:ea typeface="Calibri" panose="020F0502020204030204" pitchFamily="34" charset="0"/>
                <a:cs typeface="Calibri" panose="020F0502020204030204" pitchFamily="34" charset="0"/>
              </a:rPr>
              <a:t>2</a:t>
            </a:r>
            <a:r>
              <a:rPr lang="en-US" dirty="0">
                <a:latin typeface="Calibri" panose="020F0502020204030204" pitchFamily="34" charset="0"/>
                <a:ea typeface="Calibri" panose="020F0502020204030204" pitchFamily="34" charset="0"/>
                <a:cs typeface="Calibri" panose="020F0502020204030204" pitchFamily="34" charset="0"/>
              </a:rPr>
              <a:t> resolution.</a:t>
            </a:r>
            <a:br>
              <a:rPr lang="en-US" dirty="0">
                <a:latin typeface="Calibri" panose="020F0502020204030204" pitchFamily="34" charset="0"/>
                <a:ea typeface="Calibri" panose="020F0502020204030204" pitchFamily="34" charset="0"/>
                <a:cs typeface="Calibri" panose="020F0502020204030204" pitchFamily="34" charset="0"/>
              </a:rPr>
            </a:br>
            <a:endParaRPr lang="en-US" dirty="0">
              <a:latin typeface="Calibri" panose="020F0502020204030204" pitchFamily="34" charset="0"/>
              <a:ea typeface="Calibri" panose="020F0502020204030204" pitchFamily="34" charset="0"/>
              <a:cs typeface="Calibri" panose="020F0502020204030204" pitchFamily="34" charset="0"/>
            </a:endParaRPr>
          </a:p>
          <a:p>
            <a:r>
              <a:rPr lang="en-US" dirty="0">
                <a:latin typeface="Calibri" panose="020F0502020204030204" pitchFamily="34" charset="0"/>
                <a:ea typeface="Calibri" panose="020F0502020204030204" pitchFamily="34" charset="0"/>
                <a:cs typeface="Calibri" panose="020F0502020204030204" pitchFamily="34" charset="0"/>
              </a:rPr>
              <a:t>We calculated average values for each municipalities in addition to maximum values.</a:t>
            </a:r>
            <a:br>
              <a:rPr lang="en-US" dirty="0">
                <a:latin typeface="Calibri" panose="020F0502020204030204" pitchFamily="34" charset="0"/>
                <a:ea typeface="Calibri" panose="020F0502020204030204" pitchFamily="34" charset="0"/>
                <a:cs typeface="Calibri" panose="020F0502020204030204" pitchFamily="34" charset="0"/>
              </a:rPr>
            </a:br>
            <a:r>
              <a:rPr lang="en-US" dirty="0">
                <a:latin typeface="Calibri" panose="020F0502020204030204" pitchFamily="34" charset="0"/>
                <a:ea typeface="Calibri" panose="020F0502020204030204" pitchFamily="34" charset="0"/>
                <a:cs typeface="Calibri" panose="020F0502020204030204" pitchFamily="34" charset="0"/>
              </a:rPr>
              <a:t>Both metrics were combinate to estimate the </a:t>
            </a:r>
            <a:r>
              <a:rPr lang="en-US" b="1" dirty="0">
                <a:latin typeface="Calibri" panose="020F0502020204030204" pitchFamily="34" charset="0"/>
                <a:ea typeface="Calibri" panose="020F0502020204030204" pitchFamily="34" charset="0"/>
                <a:cs typeface="Calibri" panose="020F0502020204030204" pitchFamily="34" charset="0"/>
              </a:rPr>
              <a:t>percentage of local extinctions</a:t>
            </a:r>
            <a:r>
              <a:rPr lang="en-US" dirty="0">
                <a:latin typeface="Calibri" panose="020F0502020204030204" pitchFamily="34" charset="0"/>
                <a:ea typeface="Calibri" panose="020F0502020204030204" pitchFamily="34" charset="0"/>
                <a:cs typeface="Calibri" panose="020F0502020204030204" pitchFamily="34" charset="0"/>
              </a:rPr>
              <a:t>. In which high percentage values represent low local average in relation to maximum values present at the municipality:</a:t>
            </a:r>
            <a:endParaRPr lang="en-US" noProof="0" dirty="0">
              <a:latin typeface="Calibri" panose="020F0502020204030204" pitchFamily="34" charset="0"/>
              <a:ea typeface="Calibri" panose="020F0502020204030204" pitchFamily="34" charset="0"/>
              <a:cs typeface="Calibri" panose="020F0502020204030204" pitchFamily="34" charset="0"/>
            </a:endParaRPr>
          </a:p>
        </p:txBody>
      </p:sp>
      <p:sp>
        <p:nvSpPr>
          <p:cNvPr id="6" name="Elipse 5">
            <a:extLst>
              <a:ext uri="{FF2B5EF4-FFF2-40B4-BE49-F238E27FC236}">
                <a16:creationId xmlns:a16="http://schemas.microsoft.com/office/drawing/2014/main" id="{679208BB-7E00-873E-B3C8-EB17AFD40FD8}"/>
              </a:ext>
            </a:extLst>
          </p:cNvPr>
          <p:cNvSpPr/>
          <p:nvPr/>
        </p:nvSpPr>
        <p:spPr>
          <a:xfrm>
            <a:off x="7105349" y="2079429"/>
            <a:ext cx="3936803" cy="387374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1" name="Imagem 10">
            <a:extLst>
              <a:ext uri="{FF2B5EF4-FFF2-40B4-BE49-F238E27FC236}">
                <a16:creationId xmlns:a16="http://schemas.microsoft.com/office/drawing/2014/main" id="{912A961A-1B6C-A1D1-442F-D85577F79C66}"/>
              </a:ext>
            </a:extLst>
          </p:cNvPr>
          <p:cNvPicPr>
            <a:picLocks noChangeAspect="1"/>
          </p:cNvPicPr>
          <p:nvPr/>
        </p:nvPicPr>
        <p:blipFill>
          <a:blip r:embed="rId2"/>
          <a:stretch>
            <a:fillRect/>
          </a:stretch>
        </p:blipFill>
        <p:spPr>
          <a:xfrm>
            <a:off x="7216160" y="2146383"/>
            <a:ext cx="3725294" cy="3467337"/>
          </a:xfrm>
          <a:prstGeom prst="rect">
            <a:avLst/>
          </a:prstGeom>
        </p:spPr>
      </p:pic>
      <p:sp>
        <p:nvSpPr>
          <p:cNvPr id="12" name="CaixaDeTexto 11">
            <a:extLst>
              <a:ext uri="{FF2B5EF4-FFF2-40B4-BE49-F238E27FC236}">
                <a16:creationId xmlns:a16="http://schemas.microsoft.com/office/drawing/2014/main" id="{E54AD864-09D7-06E1-E10E-A3B8F1270729}"/>
              </a:ext>
            </a:extLst>
          </p:cNvPr>
          <p:cNvSpPr txBox="1"/>
          <p:nvPr/>
        </p:nvSpPr>
        <p:spPr>
          <a:xfrm>
            <a:off x="1283261" y="30261"/>
            <a:ext cx="3211547" cy="461665"/>
          </a:xfrm>
          <a:prstGeom prst="rect">
            <a:avLst/>
          </a:prstGeom>
          <a:solidFill>
            <a:schemeClr val="bg1"/>
          </a:solidFill>
        </p:spPr>
        <p:txBody>
          <a:bodyPr wrap="square" rtlCol="0">
            <a:spAutoFit/>
          </a:bodyPr>
          <a:lstStyle/>
          <a:p>
            <a:r>
              <a:rPr lang="en-US" sz="2400" b="1" noProof="0" dirty="0">
                <a:latin typeface="Calibri" panose="020F0502020204030204" pitchFamily="34" charset="0"/>
                <a:ea typeface="Calibri" panose="020F0502020204030204" pitchFamily="34" charset="0"/>
                <a:cs typeface="Calibri" panose="020F0502020204030204" pitchFamily="34" charset="0"/>
              </a:rPr>
              <a:t>Biodiversity crisis (</a:t>
            </a:r>
            <a:r>
              <a:rPr lang="en-US" sz="2400" b="1" dirty="0">
                <a:latin typeface="Calibri" panose="020F0502020204030204" pitchFamily="34" charset="0"/>
                <a:ea typeface="Calibri" panose="020F0502020204030204" pitchFamily="34" charset="0"/>
                <a:cs typeface="Calibri" panose="020F0502020204030204" pitchFamily="34" charset="0"/>
              </a:rPr>
              <a:t>B</a:t>
            </a:r>
            <a:r>
              <a:rPr lang="en-US" sz="2400" b="1" noProof="0" dirty="0">
                <a:latin typeface="Calibri" panose="020F0502020204030204" pitchFamily="34" charset="0"/>
                <a:ea typeface="Calibri" panose="020F0502020204030204" pitchFamily="34" charset="0"/>
                <a:cs typeface="Calibri" panose="020F0502020204030204" pitchFamily="34" charset="0"/>
              </a:rPr>
              <a:t>c):</a:t>
            </a:r>
          </a:p>
        </p:txBody>
      </p:sp>
      <p:sp>
        <p:nvSpPr>
          <p:cNvPr id="24" name="Retângulo 20">
            <a:extLst>
              <a:ext uri="{FF2B5EF4-FFF2-40B4-BE49-F238E27FC236}">
                <a16:creationId xmlns:a16="http://schemas.microsoft.com/office/drawing/2014/main" id="{39E243CA-B7B2-6C59-82C4-BAE4090B8CDB}"/>
              </a:ext>
            </a:extLst>
          </p:cNvPr>
          <p:cNvSpPr/>
          <p:nvPr/>
        </p:nvSpPr>
        <p:spPr>
          <a:xfrm>
            <a:off x="-19595" y="-1"/>
            <a:ext cx="1278195" cy="6858000"/>
          </a:xfrm>
          <a:prstGeom prst="rect">
            <a:avLst/>
          </a:prstGeom>
          <a:solidFill>
            <a:srgbClr val="E0E486"/>
          </a:solidFill>
          <a:ln w="12700">
            <a:miter lim="400000"/>
          </a:ln>
        </p:spPr>
        <p:txBody>
          <a:bodyPr lIns="45719" rIns="45719" anchor="ctr"/>
          <a:lstStyle/>
          <a:p>
            <a:pPr marL="0" marR="0" lvl="0" indent="0" algn="ctr" defTabSz="914400" rtl="0" eaLnBrk="1" fontAlgn="auto" latinLnBrk="0" hangingPunct="1">
              <a:lnSpc>
                <a:spcPct val="100000"/>
              </a:lnSpc>
              <a:spcBef>
                <a:spcPts val="0"/>
              </a:spcBef>
              <a:spcAft>
                <a:spcPts val="0"/>
              </a:spcAft>
              <a:buClrTx/>
              <a:buSzTx/>
              <a:buFontTx/>
              <a:buNone/>
              <a:tabLst/>
              <a:defRPr>
                <a:solidFill>
                  <a:srgbClr val="FFFFFF"/>
                </a:solidFill>
              </a:defRPr>
            </a:pPr>
            <a:endParaRPr kumimoji="0" sz="1800" b="0" i="0" u="none" strike="noStrike" kern="1200" cap="none" spc="0" normalizeH="0" baseline="0" noProof="0" dirty="0">
              <a:ln>
                <a:noFill/>
              </a:ln>
              <a:solidFill>
                <a:srgbClr val="FFFFFF"/>
              </a:solidFill>
              <a:effectLst/>
              <a:uLnTx/>
              <a:uFillTx/>
              <a:latin typeface="Calibri"/>
              <a:ea typeface="+mn-ea"/>
              <a:cs typeface="+mn-cs"/>
            </a:endParaRPr>
          </a:p>
        </p:txBody>
      </p:sp>
      <p:pic>
        <p:nvPicPr>
          <p:cNvPr id="25" name="Picture 21" descr="biotasintese_logo_vertical_ENG_s-slogan_linhas_pretas.png">
            <a:extLst>
              <a:ext uri="{FF2B5EF4-FFF2-40B4-BE49-F238E27FC236}">
                <a16:creationId xmlns:a16="http://schemas.microsoft.com/office/drawing/2014/main" id="{477D7653-AAEB-057D-9A01-9BBE592ED9C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256" y="0"/>
            <a:ext cx="1294802" cy="1726058"/>
          </a:xfrm>
          <a:prstGeom prst="rect">
            <a:avLst/>
          </a:prstGeom>
        </p:spPr>
      </p:pic>
      <p:sp>
        <p:nvSpPr>
          <p:cNvPr id="21" name="CaixaDeTexto 20">
            <a:extLst>
              <a:ext uri="{FF2B5EF4-FFF2-40B4-BE49-F238E27FC236}">
                <a16:creationId xmlns:a16="http://schemas.microsoft.com/office/drawing/2014/main" id="{6630CF89-DA17-F981-78CE-B1D87584D1A6}"/>
              </a:ext>
            </a:extLst>
          </p:cNvPr>
          <p:cNvSpPr txBox="1"/>
          <p:nvPr/>
        </p:nvSpPr>
        <p:spPr>
          <a:xfrm>
            <a:off x="7952669" y="130761"/>
            <a:ext cx="2257273" cy="338554"/>
          </a:xfrm>
          <a:prstGeom prst="rect">
            <a:avLst/>
          </a:prstGeom>
          <a:noFill/>
          <a:scene3d>
            <a:camera prst="orthographicFront">
              <a:rot lat="0" lon="0" rev="0"/>
            </a:camera>
            <a:lightRig rig="threePt" dir="t"/>
          </a:scene3d>
        </p:spPr>
        <p:txBody>
          <a:bodyPr wrap="square" rtlCol="0">
            <a:spAutoFit/>
          </a:bodyPr>
          <a:lstStyle/>
          <a:p>
            <a:pPr algn="ctr"/>
            <a:r>
              <a:rPr lang="en-US" sz="1600" noProof="0" dirty="0">
                <a:solidFill>
                  <a:schemeClr val="bg1"/>
                </a:solidFill>
              </a:rPr>
              <a:t>Biodiversity crisis</a:t>
            </a:r>
          </a:p>
        </p:txBody>
      </p:sp>
      <p:pic>
        <p:nvPicPr>
          <p:cNvPr id="19" name="Imagem 6" descr="Imagem 6">
            <a:extLst>
              <a:ext uri="{FF2B5EF4-FFF2-40B4-BE49-F238E27FC236}">
                <a16:creationId xmlns:a16="http://schemas.microsoft.com/office/drawing/2014/main" id="{502EA9FB-5E59-ACC7-2253-B1FB0BE73409}"/>
              </a:ext>
            </a:extLst>
          </p:cNvPr>
          <p:cNvPicPr>
            <a:picLocks noChangeAspect="1"/>
          </p:cNvPicPr>
          <p:nvPr/>
        </p:nvPicPr>
        <p:blipFill>
          <a:blip r:embed="rId4"/>
          <a:srcRect l="5442" t="10732" r="51564" b="31747"/>
          <a:stretch>
            <a:fillRect/>
          </a:stretch>
        </p:blipFill>
        <p:spPr>
          <a:xfrm>
            <a:off x="40096" y="4314222"/>
            <a:ext cx="1183231" cy="545776"/>
          </a:xfrm>
          <a:prstGeom prst="rect">
            <a:avLst/>
          </a:prstGeom>
          <a:ln w="12700">
            <a:miter lim="400000"/>
          </a:ln>
        </p:spPr>
      </p:pic>
      <p:pic>
        <p:nvPicPr>
          <p:cNvPr id="22" name="Imagem 5" descr="Imagem 5">
            <a:extLst>
              <a:ext uri="{FF2B5EF4-FFF2-40B4-BE49-F238E27FC236}">
                <a16:creationId xmlns:a16="http://schemas.microsoft.com/office/drawing/2014/main" id="{6040B337-5A9B-5F37-9C73-0C9075434843}"/>
              </a:ext>
            </a:extLst>
          </p:cNvPr>
          <p:cNvPicPr>
            <a:picLocks noChangeAspect="1"/>
          </p:cNvPicPr>
          <p:nvPr/>
        </p:nvPicPr>
        <p:blipFill>
          <a:blip r:embed="rId5"/>
          <a:stretch>
            <a:fillRect/>
          </a:stretch>
        </p:blipFill>
        <p:spPr>
          <a:xfrm>
            <a:off x="27080" y="6117620"/>
            <a:ext cx="1207135" cy="679013"/>
          </a:xfrm>
          <a:prstGeom prst="rect">
            <a:avLst/>
          </a:prstGeom>
          <a:ln w="12700">
            <a:miter lim="400000"/>
          </a:ln>
        </p:spPr>
      </p:pic>
      <p:pic>
        <p:nvPicPr>
          <p:cNvPr id="23" name="Imagem 7" descr="Imagem 7">
            <a:extLst>
              <a:ext uri="{FF2B5EF4-FFF2-40B4-BE49-F238E27FC236}">
                <a16:creationId xmlns:a16="http://schemas.microsoft.com/office/drawing/2014/main" id="{8AAC5255-7E1A-A54C-E724-4FF54F972BF9}"/>
              </a:ext>
            </a:extLst>
          </p:cNvPr>
          <p:cNvPicPr>
            <a:picLocks noChangeAspect="1"/>
          </p:cNvPicPr>
          <p:nvPr/>
        </p:nvPicPr>
        <p:blipFill>
          <a:blip r:embed="rId6"/>
          <a:stretch>
            <a:fillRect/>
          </a:stretch>
        </p:blipFill>
        <p:spPr>
          <a:xfrm>
            <a:off x="24972" y="4885963"/>
            <a:ext cx="1198958" cy="1198957"/>
          </a:xfrm>
          <a:prstGeom prst="rect">
            <a:avLst/>
          </a:prstGeom>
          <a:ln w="12700">
            <a:miter lim="400000"/>
          </a:ln>
        </p:spPr>
      </p:pic>
      <mc:AlternateContent xmlns:mc="http://schemas.openxmlformats.org/markup-compatibility/2006">
        <mc:Choice xmlns:a14="http://schemas.microsoft.com/office/drawing/2010/main" Requires="a14">
          <p:sp>
            <p:nvSpPr>
              <p:cNvPr id="26" name="CaixaDeTexto 25">
                <a:extLst>
                  <a:ext uri="{FF2B5EF4-FFF2-40B4-BE49-F238E27FC236}">
                    <a16:creationId xmlns:a16="http://schemas.microsoft.com/office/drawing/2014/main" id="{73F72FCF-75F0-AEDF-08F8-3F0B5B3D7F62}"/>
                  </a:ext>
                </a:extLst>
              </p:cNvPr>
              <p:cNvSpPr txBox="1"/>
              <p:nvPr/>
            </p:nvSpPr>
            <p:spPr>
              <a:xfrm>
                <a:off x="1667429" y="3378815"/>
                <a:ext cx="3768339" cy="44531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BR" sz="1400" b="0" i="1" smtClean="0">
                          <a:latin typeface="Cambria Math" panose="02040503050406030204" pitchFamily="18" charset="0"/>
                        </a:rPr>
                        <m:t>𝐵𝑐</m:t>
                      </m:r>
                      <m:r>
                        <a:rPr lang="pt-BR" sz="1400" b="0" i="1" smtClean="0">
                          <a:latin typeface="Cambria Math" panose="02040503050406030204" pitchFamily="18" charset="0"/>
                        </a:rPr>
                        <m:t>=100−(</m:t>
                      </m:r>
                      <m:f>
                        <m:fPr>
                          <m:ctrlPr>
                            <a:rPr lang="pt-BR" sz="1400" b="0" i="1" smtClean="0">
                              <a:latin typeface="Cambria Math" panose="02040503050406030204" pitchFamily="18" charset="0"/>
                            </a:rPr>
                          </m:ctrlPr>
                        </m:fPr>
                        <m:num>
                          <m:r>
                            <a:rPr lang="pt-BR" sz="1400" i="1">
                              <a:latin typeface="Cambria Math" panose="02040503050406030204" pitchFamily="18" charset="0"/>
                            </a:rPr>
                            <m:t>𝑎𝑣𝑒𝑟𝑎𝑔𝑒</m:t>
                          </m:r>
                          <m:r>
                            <a:rPr lang="pt-BR" sz="1400" b="0" i="1" smtClean="0">
                              <a:latin typeface="Cambria Math" panose="02040503050406030204" pitchFamily="18" charset="0"/>
                            </a:rPr>
                            <m:t> </m:t>
                          </m:r>
                          <m:r>
                            <a:rPr lang="pt-BR" sz="1400" i="1">
                              <a:latin typeface="Cambria Math" panose="02040503050406030204" pitchFamily="18" charset="0"/>
                            </a:rPr>
                            <m:t>𝑠𝑝𝑒𝑐𝑖𝑒𝑠</m:t>
                          </m:r>
                          <m:r>
                            <a:rPr lang="pt-BR" sz="1400" i="1">
                              <a:latin typeface="Cambria Math" panose="02040503050406030204" pitchFamily="18" charset="0"/>
                            </a:rPr>
                            <m:t> </m:t>
                          </m:r>
                          <m:r>
                            <a:rPr lang="pt-BR" sz="1400" i="1">
                              <a:latin typeface="Cambria Math" panose="02040503050406030204" pitchFamily="18" charset="0"/>
                            </a:rPr>
                            <m:t>𝑟𝑖𝑐h𝑛𝑒𝑠𝑠</m:t>
                          </m:r>
                        </m:num>
                        <m:den>
                          <m:r>
                            <a:rPr lang="pt-BR" sz="1400" b="0" i="1" smtClean="0">
                              <a:latin typeface="Cambria Math" panose="02040503050406030204" pitchFamily="18" charset="0"/>
                            </a:rPr>
                            <m:t>𝑚𝑎𝑥𝑖𝑚𝑢𝑚</m:t>
                          </m:r>
                          <m:r>
                            <a:rPr lang="pt-BR" sz="1400" b="0" i="1" smtClean="0">
                              <a:latin typeface="Cambria Math" panose="02040503050406030204" pitchFamily="18" charset="0"/>
                            </a:rPr>
                            <m:t> </m:t>
                          </m:r>
                          <m:r>
                            <a:rPr lang="pt-BR" sz="1400" b="0" i="1" smtClean="0">
                              <a:latin typeface="Cambria Math" panose="02040503050406030204" pitchFamily="18" charset="0"/>
                            </a:rPr>
                            <m:t>𝑠𝑝𝑒𝑐𝑖𝑒𝑠</m:t>
                          </m:r>
                          <m:r>
                            <a:rPr lang="pt-BR" sz="1400" b="0" i="1" smtClean="0">
                              <a:latin typeface="Cambria Math" panose="02040503050406030204" pitchFamily="18" charset="0"/>
                            </a:rPr>
                            <m:t> </m:t>
                          </m:r>
                          <m:r>
                            <a:rPr lang="pt-BR" sz="1400" b="0" i="1" smtClean="0">
                              <a:latin typeface="Cambria Math" panose="02040503050406030204" pitchFamily="18" charset="0"/>
                            </a:rPr>
                            <m:t>𝑟𝑖𝑐h𝑛𝑒𝑠𝑠</m:t>
                          </m:r>
                        </m:den>
                      </m:f>
                      <m:r>
                        <a:rPr lang="pt-BR" sz="1400" b="0" i="1" smtClean="0">
                          <a:latin typeface="Cambria Math" panose="02040503050406030204" pitchFamily="18" charset="0"/>
                        </a:rPr>
                        <m:t>∗100)</m:t>
                      </m:r>
                    </m:oMath>
                  </m:oMathPara>
                </a14:m>
                <a:endParaRPr lang="pt-BR" sz="1400" dirty="0"/>
              </a:p>
            </p:txBody>
          </p:sp>
        </mc:Choice>
        <mc:Fallback>
          <p:sp>
            <p:nvSpPr>
              <p:cNvPr id="26" name="CaixaDeTexto 25">
                <a:extLst>
                  <a:ext uri="{FF2B5EF4-FFF2-40B4-BE49-F238E27FC236}">
                    <a16:creationId xmlns:a16="http://schemas.microsoft.com/office/drawing/2014/main" id="{73F72FCF-75F0-AEDF-08F8-3F0B5B3D7F62}"/>
                  </a:ext>
                </a:extLst>
              </p:cNvPr>
              <p:cNvSpPr txBox="1">
                <a:spLocks noRot="1" noChangeAspect="1" noMove="1" noResize="1" noEditPoints="1" noAdjustHandles="1" noChangeArrowheads="1" noChangeShapeType="1" noTextEdit="1"/>
              </p:cNvSpPr>
              <p:nvPr/>
            </p:nvSpPr>
            <p:spPr>
              <a:xfrm>
                <a:off x="1667429" y="3378815"/>
                <a:ext cx="3768339" cy="445315"/>
              </a:xfrm>
              <a:prstGeom prst="rect">
                <a:avLst/>
              </a:prstGeom>
              <a:blipFill>
                <a:blip r:embed="rId7"/>
                <a:stretch>
                  <a:fillRect l="-647" t="-2740" r="-1133" b="-17808"/>
                </a:stretch>
              </a:blipFill>
            </p:spPr>
            <p:txBody>
              <a:bodyPr/>
              <a:lstStyle/>
              <a:p>
                <a:r>
                  <a:rPr lang="en-US">
                    <a:noFill/>
                  </a:rPr>
                  <a:t> </a:t>
                </a:r>
              </a:p>
            </p:txBody>
          </p:sp>
        </mc:Fallback>
      </mc:AlternateContent>
      <p:sp>
        <p:nvSpPr>
          <p:cNvPr id="2" name="CaixaDeTexto 1">
            <a:extLst>
              <a:ext uri="{FF2B5EF4-FFF2-40B4-BE49-F238E27FC236}">
                <a16:creationId xmlns:a16="http://schemas.microsoft.com/office/drawing/2014/main" id="{C9E3BA0E-1A92-470C-E4AE-F9EBD4099879}"/>
              </a:ext>
            </a:extLst>
          </p:cNvPr>
          <p:cNvSpPr txBox="1"/>
          <p:nvPr/>
        </p:nvSpPr>
        <p:spPr>
          <a:xfrm>
            <a:off x="1234215" y="4519313"/>
            <a:ext cx="5437773" cy="646331"/>
          </a:xfrm>
          <a:prstGeom prst="rect">
            <a:avLst/>
          </a:prstGeom>
          <a:noFill/>
        </p:spPr>
        <p:txBody>
          <a:bodyPr wrap="square" rtlCol="0">
            <a:spAutoFit/>
          </a:bodyPr>
          <a:lstStyle/>
          <a:p>
            <a:r>
              <a:rPr lang="en-US" noProof="0" dirty="0">
                <a:latin typeface="Calibri" panose="020F0502020204030204" pitchFamily="34" charset="0"/>
                <a:ea typeface="Calibri" panose="020F0502020204030204" pitchFamily="34" charset="0"/>
                <a:cs typeface="Calibri" panose="020F0502020204030204" pitchFamily="34" charset="0"/>
              </a:rPr>
              <a:t>2) Biodiversity also underpins important ecosystem services crucial for human we-being like pollination:</a:t>
            </a:r>
          </a:p>
        </p:txBody>
      </p:sp>
      <p:pic>
        <p:nvPicPr>
          <p:cNvPr id="3" name="Imagem 2">
            <a:extLst>
              <a:ext uri="{FF2B5EF4-FFF2-40B4-BE49-F238E27FC236}">
                <a16:creationId xmlns:a16="http://schemas.microsoft.com/office/drawing/2014/main" id="{7B00F41B-8B8C-CF4B-BC8E-97F388D27581}"/>
              </a:ext>
            </a:extLst>
          </p:cNvPr>
          <p:cNvPicPr>
            <a:picLocks noChangeAspect="1"/>
          </p:cNvPicPr>
          <p:nvPr/>
        </p:nvPicPr>
        <p:blipFill>
          <a:blip r:embed="rId8"/>
          <a:srcRect t="18900"/>
          <a:stretch>
            <a:fillRect/>
          </a:stretch>
        </p:blipFill>
        <p:spPr>
          <a:xfrm>
            <a:off x="1866390" y="5099240"/>
            <a:ext cx="4229610" cy="1758760"/>
          </a:xfrm>
          <a:prstGeom prst="rect">
            <a:avLst/>
          </a:prstGeom>
        </p:spPr>
      </p:pic>
    </p:spTree>
    <p:extLst>
      <p:ext uri="{BB962C8B-B14F-4D97-AF65-F5344CB8AC3E}">
        <p14:creationId xmlns:p14="http://schemas.microsoft.com/office/powerpoint/2010/main" val="16847989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1D5B02-861A-8976-E734-4BEBF3C18541}"/>
            </a:ext>
          </a:extLst>
        </p:cNvPr>
        <p:cNvGrpSpPr/>
        <p:nvPr/>
      </p:nvGrpSpPr>
      <p:grpSpPr>
        <a:xfrm>
          <a:off x="0" y="0"/>
          <a:ext cx="0" cy="0"/>
          <a:chOff x="0" y="0"/>
          <a:chExt cx="0" cy="0"/>
        </a:xfrm>
      </p:grpSpPr>
      <p:pic>
        <p:nvPicPr>
          <p:cNvPr id="18" name="Imagem 17">
            <a:extLst>
              <a:ext uri="{FF2B5EF4-FFF2-40B4-BE49-F238E27FC236}">
                <a16:creationId xmlns:a16="http://schemas.microsoft.com/office/drawing/2014/main" id="{C9CD68A4-5759-C2F3-6000-0D5DB9DBD641}"/>
              </a:ext>
            </a:extLst>
          </p:cNvPr>
          <p:cNvPicPr>
            <a:picLocks noChangeAspect="1"/>
          </p:cNvPicPr>
          <p:nvPr/>
        </p:nvPicPr>
        <p:blipFill>
          <a:blip r:embed="rId2"/>
          <a:stretch>
            <a:fillRect/>
          </a:stretch>
        </p:blipFill>
        <p:spPr>
          <a:xfrm>
            <a:off x="6475627" y="41032"/>
            <a:ext cx="1087549" cy="871529"/>
          </a:xfrm>
          <a:prstGeom prst="rect">
            <a:avLst/>
          </a:prstGeom>
        </p:spPr>
      </p:pic>
      <p:sp>
        <p:nvSpPr>
          <p:cNvPr id="13" name="CaixaDeTexto 12">
            <a:extLst>
              <a:ext uri="{FF2B5EF4-FFF2-40B4-BE49-F238E27FC236}">
                <a16:creationId xmlns:a16="http://schemas.microsoft.com/office/drawing/2014/main" id="{941483A1-E6CA-5910-98D4-7769946618F0}"/>
              </a:ext>
            </a:extLst>
          </p:cNvPr>
          <p:cNvSpPr txBox="1"/>
          <p:nvPr/>
        </p:nvSpPr>
        <p:spPr>
          <a:xfrm>
            <a:off x="1258600" y="450091"/>
            <a:ext cx="5116329" cy="5909310"/>
          </a:xfrm>
          <a:prstGeom prst="rect">
            <a:avLst/>
          </a:prstGeom>
          <a:noFill/>
        </p:spPr>
        <p:txBody>
          <a:bodyPr wrap="square" rtlCol="0">
            <a:spAutoFit/>
          </a:bodyPr>
          <a:lstStyle/>
          <a:p>
            <a:r>
              <a:rPr lang="en-US" noProof="0" dirty="0">
                <a:latin typeface="Calibri" panose="020F0502020204030204" pitchFamily="34" charset="0"/>
                <a:ea typeface="Calibri" panose="020F0502020204030204" pitchFamily="34" charset="0"/>
                <a:cs typeface="Calibri" panose="020F0502020204030204" pitchFamily="34" charset="0"/>
              </a:rPr>
              <a:t>This dimension is directly related to climate and environmental justice, defined as unequal distribution of  impact and/or benefits from nature. </a:t>
            </a:r>
          </a:p>
          <a:p>
            <a:endParaRPr lang="en-US" dirty="0">
              <a:latin typeface="Calibri" panose="020F0502020204030204" pitchFamily="34" charset="0"/>
              <a:ea typeface="Calibri" panose="020F0502020204030204" pitchFamily="34" charset="0"/>
              <a:cs typeface="Calibri" panose="020F0502020204030204" pitchFamily="34" charset="0"/>
            </a:endParaRPr>
          </a:p>
          <a:p>
            <a:endParaRPr lang="en-US" noProof="0" dirty="0">
              <a:latin typeface="Calibri" panose="020F0502020204030204" pitchFamily="34" charset="0"/>
              <a:ea typeface="Calibri" panose="020F0502020204030204" pitchFamily="34" charset="0"/>
              <a:cs typeface="Calibri" panose="020F0502020204030204" pitchFamily="34" charset="0"/>
            </a:endParaRPr>
          </a:p>
          <a:p>
            <a:endParaRPr lang="en-US" dirty="0">
              <a:latin typeface="Calibri" panose="020F0502020204030204" pitchFamily="34" charset="0"/>
              <a:ea typeface="Calibri" panose="020F0502020204030204" pitchFamily="34" charset="0"/>
              <a:cs typeface="Calibri" panose="020F0502020204030204" pitchFamily="34" charset="0"/>
            </a:endParaRPr>
          </a:p>
          <a:p>
            <a:endParaRPr lang="en-US" noProof="0" dirty="0">
              <a:latin typeface="Calibri" panose="020F0502020204030204" pitchFamily="34" charset="0"/>
              <a:ea typeface="Calibri" panose="020F0502020204030204" pitchFamily="34" charset="0"/>
              <a:cs typeface="Calibri" panose="020F0502020204030204" pitchFamily="34" charset="0"/>
            </a:endParaRPr>
          </a:p>
          <a:p>
            <a:endParaRPr lang="en-US" dirty="0">
              <a:latin typeface="Calibri" panose="020F0502020204030204" pitchFamily="34" charset="0"/>
              <a:ea typeface="Calibri" panose="020F0502020204030204" pitchFamily="34" charset="0"/>
              <a:cs typeface="Calibri" panose="020F0502020204030204" pitchFamily="34" charset="0"/>
            </a:endParaRPr>
          </a:p>
          <a:p>
            <a:r>
              <a:rPr lang="en-US" noProof="0" dirty="0">
                <a:latin typeface="Calibri" panose="020F0502020204030204" pitchFamily="34" charset="0"/>
                <a:ea typeface="Calibri" panose="020F0502020204030204" pitchFamily="34" charset="0"/>
                <a:cs typeface="Calibri" panose="020F0502020204030204" pitchFamily="34" charset="0"/>
              </a:rPr>
              <a:t>Specifically, we gathered:</a:t>
            </a:r>
          </a:p>
          <a:p>
            <a:r>
              <a:rPr lang="en-US" dirty="0">
                <a:latin typeface="Calibri" panose="020F0502020204030204" pitchFamily="34" charset="0"/>
                <a:ea typeface="Calibri" panose="020F0502020204030204" pitchFamily="34" charset="0"/>
                <a:cs typeface="Calibri" panose="020F0502020204030204" pitchFamily="34" charset="0"/>
              </a:rPr>
              <a:t>-Percentage of families registered at the </a:t>
            </a:r>
            <a:r>
              <a:rPr lang="en-US" i="1" dirty="0" err="1">
                <a:latin typeface="Calibri" panose="020F0502020204030204" pitchFamily="34" charset="0"/>
                <a:ea typeface="Calibri" panose="020F0502020204030204" pitchFamily="34" charset="0"/>
                <a:cs typeface="Calibri" panose="020F0502020204030204" pitchFamily="34" charset="0"/>
              </a:rPr>
              <a:t>Cadastro</a:t>
            </a:r>
            <a:r>
              <a:rPr lang="en-US" i="1" dirty="0">
                <a:latin typeface="Calibri" panose="020F0502020204030204" pitchFamily="34" charset="0"/>
                <a:ea typeface="Calibri" panose="020F0502020204030204" pitchFamily="34" charset="0"/>
                <a:cs typeface="Calibri" panose="020F0502020204030204" pitchFamily="34" charset="0"/>
              </a:rPr>
              <a:t> </a:t>
            </a:r>
            <a:r>
              <a:rPr lang="en-US" i="1" dirty="0" err="1">
                <a:latin typeface="Calibri" panose="020F0502020204030204" pitchFamily="34" charset="0"/>
                <a:ea typeface="Calibri" panose="020F0502020204030204" pitchFamily="34" charset="0"/>
                <a:cs typeface="Calibri" panose="020F0502020204030204" pitchFamily="34" charset="0"/>
              </a:rPr>
              <a:t>Único</a:t>
            </a:r>
            <a:r>
              <a:rPr lang="en-US" dirty="0">
                <a:latin typeface="Calibri" panose="020F0502020204030204" pitchFamily="34" charset="0"/>
                <a:ea typeface="Calibri" panose="020F0502020204030204" pitchFamily="34" charset="0"/>
                <a:cs typeface="Calibri" panose="020F0502020204030204" pitchFamily="34" charset="0"/>
              </a:rPr>
              <a:t> with economic income equal or lower to ½ minimum wage.</a:t>
            </a:r>
          </a:p>
          <a:p>
            <a:endParaRPr lang="en-US" dirty="0">
              <a:latin typeface="Calibri" panose="020F0502020204030204" pitchFamily="34" charset="0"/>
              <a:ea typeface="Calibri" panose="020F0502020204030204" pitchFamily="34" charset="0"/>
              <a:cs typeface="Calibri" panose="020F0502020204030204" pitchFamily="34" charset="0"/>
            </a:endParaRPr>
          </a:p>
          <a:p>
            <a:r>
              <a:rPr lang="en-US" dirty="0">
                <a:latin typeface="Calibri" panose="020F0502020204030204" pitchFamily="34" charset="0"/>
                <a:ea typeface="Calibri" panose="020F0502020204030204" pitchFamily="34" charset="0"/>
                <a:cs typeface="Calibri" panose="020F0502020204030204" pitchFamily="34" charset="0"/>
              </a:rPr>
              <a:t>-Percentage of the population that lives in either urban or rural areas.</a:t>
            </a:r>
          </a:p>
          <a:p>
            <a:endParaRPr lang="en-US" dirty="0">
              <a:latin typeface="Calibri" panose="020F0502020204030204" pitchFamily="34" charset="0"/>
              <a:ea typeface="Calibri" panose="020F0502020204030204" pitchFamily="34" charset="0"/>
              <a:cs typeface="Calibri" panose="020F0502020204030204" pitchFamily="34" charset="0"/>
            </a:endParaRPr>
          </a:p>
          <a:p>
            <a:r>
              <a:rPr lang="en-US" dirty="0">
                <a:latin typeface="Calibri" panose="020F0502020204030204" pitchFamily="34" charset="0"/>
                <a:ea typeface="Calibri" panose="020F0502020204030204" pitchFamily="34" charset="0"/>
                <a:cs typeface="Calibri" panose="020F0502020204030204" pitchFamily="34" charset="0"/>
              </a:rPr>
              <a:t>-Number of individual self declared as either white, black or indigenous population. </a:t>
            </a:r>
          </a:p>
          <a:p>
            <a:endParaRPr lang="en-US" noProof="0" dirty="0">
              <a:latin typeface="Calibri" panose="020F0502020204030204" pitchFamily="34" charset="0"/>
              <a:ea typeface="Calibri" panose="020F0502020204030204" pitchFamily="34" charset="0"/>
              <a:cs typeface="Calibri" panose="020F0502020204030204" pitchFamily="34" charset="0"/>
            </a:endParaRPr>
          </a:p>
          <a:p>
            <a:endParaRPr lang="en-US" dirty="0">
              <a:latin typeface="Calibri" panose="020F0502020204030204" pitchFamily="34" charset="0"/>
              <a:ea typeface="Calibri" panose="020F0502020204030204" pitchFamily="34" charset="0"/>
              <a:cs typeface="Calibri" panose="020F0502020204030204" pitchFamily="34" charset="0"/>
            </a:endParaRPr>
          </a:p>
          <a:p>
            <a:endParaRPr lang="en-US" noProof="0" dirty="0">
              <a:latin typeface="Calibri" panose="020F0502020204030204" pitchFamily="34" charset="0"/>
              <a:ea typeface="Calibri" panose="020F0502020204030204" pitchFamily="34" charset="0"/>
              <a:cs typeface="Calibri" panose="020F0502020204030204" pitchFamily="34" charset="0"/>
            </a:endParaRPr>
          </a:p>
        </p:txBody>
      </p:sp>
      <p:sp>
        <p:nvSpPr>
          <p:cNvPr id="2" name="Elipse 1">
            <a:extLst>
              <a:ext uri="{FF2B5EF4-FFF2-40B4-BE49-F238E27FC236}">
                <a16:creationId xmlns:a16="http://schemas.microsoft.com/office/drawing/2014/main" id="{AE6C7D50-31E4-56ED-2ED3-B8717BEF5FAB}"/>
              </a:ext>
            </a:extLst>
          </p:cNvPr>
          <p:cNvSpPr/>
          <p:nvPr/>
        </p:nvSpPr>
        <p:spPr>
          <a:xfrm>
            <a:off x="6033799" y="503501"/>
            <a:ext cx="6095017" cy="6004929"/>
          </a:xfrm>
          <a:prstGeom prst="ellipse">
            <a:avLst/>
          </a:prstGeom>
          <a:solidFill>
            <a:schemeClr val="bg1">
              <a:lumMod val="6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Elipse 5">
            <a:extLst>
              <a:ext uri="{FF2B5EF4-FFF2-40B4-BE49-F238E27FC236}">
                <a16:creationId xmlns:a16="http://schemas.microsoft.com/office/drawing/2014/main" id="{F9684F91-51C0-25A3-D3E9-94740F617507}"/>
              </a:ext>
            </a:extLst>
          </p:cNvPr>
          <p:cNvSpPr/>
          <p:nvPr/>
        </p:nvSpPr>
        <p:spPr>
          <a:xfrm>
            <a:off x="7105349" y="2079429"/>
            <a:ext cx="3936803" cy="387374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CaixaDeTexto 9">
            <a:extLst>
              <a:ext uri="{FF2B5EF4-FFF2-40B4-BE49-F238E27FC236}">
                <a16:creationId xmlns:a16="http://schemas.microsoft.com/office/drawing/2014/main" id="{0DF6B809-B1C8-D839-3334-2FFCAAC7273E}"/>
              </a:ext>
            </a:extLst>
          </p:cNvPr>
          <p:cNvSpPr txBox="1"/>
          <p:nvPr/>
        </p:nvSpPr>
        <p:spPr>
          <a:xfrm>
            <a:off x="7902117" y="611675"/>
            <a:ext cx="2257273" cy="338554"/>
          </a:xfrm>
          <a:prstGeom prst="rect">
            <a:avLst/>
          </a:prstGeom>
          <a:noFill/>
          <a:scene3d>
            <a:camera prst="orthographicFront">
              <a:rot lat="0" lon="0" rev="0"/>
            </a:camera>
            <a:lightRig rig="threePt" dir="t"/>
          </a:scene3d>
        </p:spPr>
        <p:txBody>
          <a:bodyPr wrap="square" rtlCol="0">
            <a:spAutoFit/>
          </a:bodyPr>
          <a:lstStyle/>
          <a:p>
            <a:pPr algn="ctr"/>
            <a:r>
              <a:rPr lang="en-US" sz="1600" noProof="0" dirty="0">
                <a:solidFill>
                  <a:schemeClr val="bg1"/>
                </a:solidFill>
              </a:rPr>
              <a:t>Social Vulnerability</a:t>
            </a:r>
          </a:p>
        </p:txBody>
      </p:sp>
      <p:pic>
        <p:nvPicPr>
          <p:cNvPr id="11" name="Imagem 10">
            <a:extLst>
              <a:ext uri="{FF2B5EF4-FFF2-40B4-BE49-F238E27FC236}">
                <a16:creationId xmlns:a16="http://schemas.microsoft.com/office/drawing/2014/main" id="{A8ABC1A6-A197-53C7-796D-9A071DE457F8}"/>
              </a:ext>
            </a:extLst>
          </p:cNvPr>
          <p:cNvPicPr>
            <a:picLocks noChangeAspect="1"/>
          </p:cNvPicPr>
          <p:nvPr/>
        </p:nvPicPr>
        <p:blipFill>
          <a:blip r:embed="rId3"/>
          <a:stretch>
            <a:fillRect/>
          </a:stretch>
        </p:blipFill>
        <p:spPr>
          <a:xfrm>
            <a:off x="7216160" y="2146383"/>
            <a:ext cx="3725294" cy="3467337"/>
          </a:xfrm>
          <a:prstGeom prst="rect">
            <a:avLst/>
          </a:prstGeom>
        </p:spPr>
      </p:pic>
      <p:sp>
        <p:nvSpPr>
          <p:cNvPr id="12" name="CaixaDeTexto 11">
            <a:extLst>
              <a:ext uri="{FF2B5EF4-FFF2-40B4-BE49-F238E27FC236}">
                <a16:creationId xmlns:a16="http://schemas.microsoft.com/office/drawing/2014/main" id="{6CCE43EB-0967-7BC7-AC16-C19E2F21CDBA}"/>
              </a:ext>
            </a:extLst>
          </p:cNvPr>
          <p:cNvSpPr txBox="1"/>
          <p:nvPr/>
        </p:nvSpPr>
        <p:spPr>
          <a:xfrm>
            <a:off x="1283261" y="30261"/>
            <a:ext cx="3211547" cy="461665"/>
          </a:xfrm>
          <a:prstGeom prst="rect">
            <a:avLst/>
          </a:prstGeom>
          <a:solidFill>
            <a:schemeClr val="bg1"/>
          </a:solidFill>
        </p:spPr>
        <p:txBody>
          <a:bodyPr wrap="square" rtlCol="0">
            <a:spAutoFit/>
          </a:bodyPr>
          <a:lstStyle/>
          <a:p>
            <a:r>
              <a:rPr lang="en-US" sz="2400" b="1" noProof="0" dirty="0">
                <a:latin typeface="Calibri" panose="020F0502020204030204" pitchFamily="34" charset="0"/>
                <a:ea typeface="Calibri" panose="020F0502020204030204" pitchFamily="34" charset="0"/>
                <a:cs typeface="Calibri" panose="020F0502020204030204" pitchFamily="34" charset="0"/>
              </a:rPr>
              <a:t>Social vulnerability:</a:t>
            </a:r>
          </a:p>
        </p:txBody>
      </p:sp>
      <p:sp>
        <p:nvSpPr>
          <p:cNvPr id="24" name="Retângulo 20">
            <a:extLst>
              <a:ext uri="{FF2B5EF4-FFF2-40B4-BE49-F238E27FC236}">
                <a16:creationId xmlns:a16="http://schemas.microsoft.com/office/drawing/2014/main" id="{9A7FCF51-B882-279F-D0CC-82D97BF882A0}"/>
              </a:ext>
            </a:extLst>
          </p:cNvPr>
          <p:cNvSpPr/>
          <p:nvPr/>
        </p:nvSpPr>
        <p:spPr>
          <a:xfrm>
            <a:off x="-19595" y="-1"/>
            <a:ext cx="1278195" cy="6858000"/>
          </a:xfrm>
          <a:prstGeom prst="rect">
            <a:avLst/>
          </a:prstGeom>
          <a:solidFill>
            <a:srgbClr val="E0E486"/>
          </a:solidFill>
          <a:ln w="12700">
            <a:miter lim="400000"/>
          </a:ln>
        </p:spPr>
        <p:txBody>
          <a:bodyPr lIns="45719" rIns="45719" anchor="ctr"/>
          <a:lstStyle/>
          <a:p>
            <a:pPr marL="0" marR="0" lvl="0" indent="0" algn="ctr" defTabSz="914400" rtl="0" eaLnBrk="1" fontAlgn="auto" latinLnBrk="0" hangingPunct="1">
              <a:lnSpc>
                <a:spcPct val="100000"/>
              </a:lnSpc>
              <a:spcBef>
                <a:spcPts val="0"/>
              </a:spcBef>
              <a:spcAft>
                <a:spcPts val="0"/>
              </a:spcAft>
              <a:buClrTx/>
              <a:buSzTx/>
              <a:buFontTx/>
              <a:buNone/>
              <a:tabLst/>
              <a:defRPr>
                <a:solidFill>
                  <a:srgbClr val="FFFFFF"/>
                </a:solidFill>
              </a:defRPr>
            </a:pPr>
            <a:endParaRPr kumimoji="0" sz="1800" b="0" i="0" u="none" strike="noStrike" kern="1200" cap="none" spc="0" normalizeH="0" baseline="0" noProof="0" dirty="0">
              <a:ln>
                <a:noFill/>
              </a:ln>
              <a:solidFill>
                <a:srgbClr val="FFFFFF"/>
              </a:solidFill>
              <a:effectLst/>
              <a:uLnTx/>
              <a:uFillTx/>
              <a:latin typeface="Calibri"/>
              <a:ea typeface="+mn-ea"/>
              <a:cs typeface="+mn-cs"/>
            </a:endParaRPr>
          </a:p>
        </p:txBody>
      </p:sp>
      <p:pic>
        <p:nvPicPr>
          <p:cNvPr id="25" name="Picture 21" descr="biotasintese_logo_vertical_ENG_s-slogan_linhas_pretas.png">
            <a:extLst>
              <a:ext uri="{FF2B5EF4-FFF2-40B4-BE49-F238E27FC236}">
                <a16:creationId xmlns:a16="http://schemas.microsoft.com/office/drawing/2014/main" id="{298B3A52-1D47-EEAF-45B0-34A8B2183D1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256" y="0"/>
            <a:ext cx="1294802" cy="1726058"/>
          </a:xfrm>
          <a:prstGeom prst="rect">
            <a:avLst/>
          </a:prstGeom>
        </p:spPr>
      </p:pic>
      <p:pic>
        <p:nvPicPr>
          <p:cNvPr id="19" name="Imagem 6" descr="Imagem 6">
            <a:extLst>
              <a:ext uri="{FF2B5EF4-FFF2-40B4-BE49-F238E27FC236}">
                <a16:creationId xmlns:a16="http://schemas.microsoft.com/office/drawing/2014/main" id="{7F31D3E7-8C7E-EA17-4C8D-B1B5375CC7CF}"/>
              </a:ext>
            </a:extLst>
          </p:cNvPr>
          <p:cNvPicPr>
            <a:picLocks noChangeAspect="1"/>
          </p:cNvPicPr>
          <p:nvPr/>
        </p:nvPicPr>
        <p:blipFill>
          <a:blip r:embed="rId5"/>
          <a:srcRect l="5442" t="10732" r="51564" b="31747"/>
          <a:stretch>
            <a:fillRect/>
          </a:stretch>
        </p:blipFill>
        <p:spPr>
          <a:xfrm>
            <a:off x="40096" y="4314222"/>
            <a:ext cx="1183231" cy="545776"/>
          </a:xfrm>
          <a:prstGeom prst="rect">
            <a:avLst/>
          </a:prstGeom>
          <a:ln w="12700">
            <a:miter lim="400000"/>
          </a:ln>
        </p:spPr>
      </p:pic>
      <p:pic>
        <p:nvPicPr>
          <p:cNvPr id="22" name="Imagem 5" descr="Imagem 5">
            <a:extLst>
              <a:ext uri="{FF2B5EF4-FFF2-40B4-BE49-F238E27FC236}">
                <a16:creationId xmlns:a16="http://schemas.microsoft.com/office/drawing/2014/main" id="{4D6151A1-BD0F-6564-9F90-08C65E9C8EB0}"/>
              </a:ext>
            </a:extLst>
          </p:cNvPr>
          <p:cNvPicPr>
            <a:picLocks noChangeAspect="1"/>
          </p:cNvPicPr>
          <p:nvPr/>
        </p:nvPicPr>
        <p:blipFill>
          <a:blip r:embed="rId6"/>
          <a:stretch>
            <a:fillRect/>
          </a:stretch>
        </p:blipFill>
        <p:spPr>
          <a:xfrm>
            <a:off x="27080" y="6117620"/>
            <a:ext cx="1207135" cy="679013"/>
          </a:xfrm>
          <a:prstGeom prst="rect">
            <a:avLst/>
          </a:prstGeom>
          <a:ln w="12700">
            <a:miter lim="400000"/>
          </a:ln>
        </p:spPr>
      </p:pic>
      <p:pic>
        <p:nvPicPr>
          <p:cNvPr id="23" name="Imagem 7" descr="Imagem 7">
            <a:extLst>
              <a:ext uri="{FF2B5EF4-FFF2-40B4-BE49-F238E27FC236}">
                <a16:creationId xmlns:a16="http://schemas.microsoft.com/office/drawing/2014/main" id="{4A9F3506-8516-AD4E-9E8D-626DD5C2FCF2}"/>
              </a:ext>
            </a:extLst>
          </p:cNvPr>
          <p:cNvPicPr>
            <a:picLocks noChangeAspect="1"/>
          </p:cNvPicPr>
          <p:nvPr/>
        </p:nvPicPr>
        <p:blipFill>
          <a:blip r:embed="rId7"/>
          <a:stretch>
            <a:fillRect/>
          </a:stretch>
        </p:blipFill>
        <p:spPr>
          <a:xfrm>
            <a:off x="24972" y="4885963"/>
            <a:ext cx="1198958" cy="1198957"/>
          </a:xfrm>
          <a:prstGeom prst="rect">
            <a:avLst/>
          </a:prstGeom>
          <a:ln w="12700">
            <a:miter lim="400000"/>
          </a:ln>
        </p:spPr>
      </p:pic>
    </p:spTree>
    <p:extLst>
      <p:ext uri="{BB962C8B-B14F-4D97-AF65-F5344CB8AC3E}">
        <p14:creationId xmlns:p14="http://schemas.microsoft.com/office/powerpoint/2010/main" val="8459742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9133ED-39C2-3443-ED87-4A86963948AF}"/>
            </a:ext>
          </a:extLst>
        </p:cNvPr>
        <p:cNvGrpSpPr/>
        <p:nvPr/>
      </p:nvGrpSpPr>
      <p:grpSpPr>
        <a:xfrm>
          <a:off x="0" y="0"/>
          <a:ext cx="0" cy="0"/>
          <a:chOff x="0" y="0"/>
          <a:chExt cx="0" cy="0"/>
        </a:xfrm>
      </p:grpSpPr>
      <p:pic>
        <p:nvPicPr>
          <p:cNvPr id="17" name="Imagem 16">
            <a:extLst>
              <a:ext uri="{FF2B5EF4-FFF2-40B4-BE49-F238E27FC236}">
                <a16:creationId xmlns:a16="http://schemas.microsoft.com/office/drawing/2014/main" id="{B2A88324-B461-6270-D18D-516D4EAF6FCE}"/>
              </a:ext>
            </a:extLst>
          </p:cNvPr>
          <p:cNvPicPr>
            <a:picLocks noChangeAspect="1"/>
          </p:cNvPicPr>
          <p:nvPr/>
        </p:nvPicPr>
        <p:blipFill>
          <a:blip r:embed="rId2"/>
          <a:srcRect t="9443"/>
          <a:stretch>
            <a:fillRect/>
          </a:stretch>
        </p:blipFill>
        <p:spPr>
          <a:xfrm>
            <a:off x="6555689" y="188019"/>
            <a:ext cx="977108" cy="884839"/>
          </a:xfrm>
          <a:prstGeom prst="rect">
            <a:avLst/>
          </a:prstGeom>
        </p:spPr>
      </p:pic>
      <p:sp>
        <p:nvSpPr>
          <p:cNvPr id="13" name="CaixaDeTexto 12">
            <a:extLst>
              <a:ext uri="{FF2B5EF4-FFF2-40B4-BE49-F238E27FC236}">
                <a16:creationId xmlns:a16="http://schemas.microsoft.com/office/drawing/2014/main" id="{242374C0-135B-AB1C-A18A-6DE4B09CAE7D}"/>
              </a:ext>
            </a:extLst>
          </p:cNvPr>
          <p:cNvSpPr txBox="1"/>
          <p:nvPr/>
        </p:nvSpPr>
        <p:spPr>
          <a:xfrm>
            <a:off x="1258600" y="450091"/>
            <a:ext cx="5437773" cy="646331"/>
          </a:xfrm>
          <a:prstGeom prst="rect">
            <a:avLst/>
          </a:prstGeom>
          <a:noFill/>
        </p:spPr>
        <p:txBody>
          <a:bodyPr wrap="square" rtlCol="0">
            <a:spAutoFit/>
          </a:bodyPr>
          <a:lstStyle/>
          <a:p>
            <a:r>
              <a:rPr lang="en-US" noProof="0" dirty="0">
                <a:latin typeface="Calibri" panose="020F0502020204030204" pitchFamily="34" charset="0"/>
                <a:ea typeface="Calibri" panose="020F0502020204030204" pitchFamily="34" charset="0"/>
                <a:cs typeface="Calibri" panose="020F0502020204030204" pitchFamily="34" charset="0"/>
              </a:rPr>
              <a:t>So far, we were able to gather data related to water stress, either flooding risk or extreme droughts:</a:t>
            </a:r>
          </a:p>
        </p:txBody>
      </p:sp>
      <p:sp>
        <p:nvSpPr>
          <p:cNvPr id="3" name="Elipse 2">
            <a:extLst>
              <a:ext uri="{FF2B5EF4-FFF2-40B4-BE49-F238E27FC236}">
                <a16:creationId xmlns:a16="http://schemas.microsoft.com/office/drawing/2014/main" id="{517E83E1-1690-2AB4-768A-CFC48E44BFDD}"/>
              </a:ext>
            </a:extLst>
          </p:cNvPr>
          <p:cNvSpPr/>
          <p:nvPr/>
        </p:nvSpPr>
        <p:spPr>
          <a:xfrm>
            <a:off x="6261903" y="951125"/>
            <a:ext cx="5607651" cy="5414945"/>
          </a:xfrm>
          <a:prstGeom prst="ellipse">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Elipse 5">
            <a:extLst>
              <a:ext uri="{FF2B5EF4-FFF2-40B4-BE49-F238E27FC236}">
                <a16:creationId xmlns:a16="http://schemas.microsoft.com/office/drawing/2014/main" id="{CB10E840-4E4A-6309-24F7-3097CF0A6A0A}"/>
              </a:ext>
            </a:extLst>
          </p:cNvPr>
          <p:cNvSpPr/>
          <p:nvPr/>
        </p:nvSpPr>
        <p:spPr>
          <a:xfrm>
            <a:off x="7105349" y="2079429"/>
            <a:ext cx="3936803" cy="387374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CaixaDeTexto 8">
            <a:extLst>
              <a:ext uri="{FF2B5EF4-FFF2-40B4-BE49-F238E27FC236}">
                <a16:creationId xmlns:a16="http://schemas.microsoft.com/office/drawing/2014/main" id="{F4ACFF83-0BFA-DEF3-4952-76594983264D}"/>
              </a:ext>
            </a:extLst>
          </p:cNvPr>
          <p:cNvSpPr txBox="1"/>
          <p:nvPr/>
        </p:nvSpPr>
        <p:spPr>
          <a:xfrm>
            <a:off x="8289003" y="1021711"/>
            <a:ext cx="1847237" cy="338554"/>
          </a:xfrm>
          <a:prstGeom prst="rect">
            <a:avLst/>
          </a:prstGeom>
          <a:noFill/>
        </p:spPr>
        <p:txBody>
          <a:bodyPr wrap="square" rtlCol="0">
            <a:spAutoFit/>
          </a:bodyPr>
          <a:lstStyle/>
          <a:p>
            <a:r>
              <a:rPr lang="en-US" sz="1600" noProof="0" dirty="0">
                <a:solidFill>
                  <a:schemeClr val="bg1"/>
                </a:solidFill>
              </a:rPr>
              <a:t>Climate hazards</a:t>
            </a:r>
          </a:p>
        </p:txBody>
      </p:sp>
      <p:pic>
        <p:nvPicPr>
          <p:cNvPr id="11" name="Imagem 10">
            <a:extLst>
              <a:ext uri="{FF2B5EF4-FFF2-40B4-BE49-F238E27FC236}">
                <a16:creationId xmlns:a16="http://schemas.microsoft.com/office/drawing/2014/main" id="{E6ADBAD1-CF4A-E9F7-3844-660DE4DBE294}"/>
              </a:ext>
            </a:extLst>
          </p:cNvPr>
          <p:cNvPicPr>
            <a:picLocks noChangeAspect="1"/>
          </p:cNvPicPr>
          <p:nvPr/>
        </p:nvPicPr>
        <p:blipFill>
          <a:blip r:embed="rId3"/>
          <a:stretch>
            <a:fillRect/>
          </a:stretch>
        </p:blipFill>
        <p:spPr>
          <a:xfrm>
            <a:off x="7216160" y="2146383"/>
            <a:ext cx="3725294" cy="3467337"/>
          </a:xfrm>
          <a:prstGeom prst="rect">
            <a:avLst/>
          </a:prstGeom>
        </p:spPr>
      </p:pic>
      <p:sp>
        <p:nvSpPr>
          <p:cNvPr id="12" name="CaixaDeTexto 11">
            <a:extLst>
              <a:ext uri="{FF2B5EF4-FFF2-40B4-BE49-F238E27FC236}">
                <a16:creationId xmlns:a16="http://schemas.microsoft.com/office/drawing/2014/main" id="{CAFD8EBB-41D8-ECEC-4244-B8E6A207CF77}"/>
              </a:ext>
            </a:extLst>
          </p:cNvPr>
          <p:cNvSpPr txBox="1"/>
          <p:nvPr/>
        </p:nvSpPr>
        <p:spPr>
          <a:xfrm>
            <a:off x="1283261" y="30261"/>
            <a:ext cx="3211547" cy="461665"/>
          </a:xfrm>
          <a:prstGeom prst="rect">
            <a:avLst/>
          </a:prstGeom>
          <a:solidFill>
            <a:schemeClr val="bg1"/>
          </a:solidFill>
        </p:spPr>
        <p:txBody>
          <a:bodyPr wrap="square" rtlCol="0">
            <a:spAutoFit/>
          </a:bodyPr>
          <a:lstStyle/>
          <a:p>
            <a:r>
              <a:rPr lang="en-US" sz="2400" b="1" noProof="0" dirty="0">
                <a:latin typeface="Calibri" panose="020F0502020204030204" pitchFamily="34" charset="0"/>
                <a:ea typeface="Calibri" panose="020F0502020204030204" pitchFamily="34" charset="0"/>
                <a:cs typeface="Calibri" panose="020F0502020204030204" pitchFamily="34" charset="0"/>
              </a:rPr>
              <a:t>Climate hazards:</a:t>
            </a:r>
          </a:p>
        </p:txBody>
      </p:sp>
      <p:sp>
        <p:nvSpPr>
          <p:cNvPr id="24" name="Retângulo 20">
            <a:extLst>
              <a:ext uri="{FF2B5EF4-FFF2-40B4-BE49-F238E27FC236}">
                <a16:creationId xmlns:a16="http://schemas.microsoft.com/office/drawing/2014/main" id="{788F32EA-B09C-8CDB-F072-E8F07E6DB7D1}"/>
              </a:ext>
            </a:extLst>
          </p:cNvPr>
          <p:cNvSpPr/>
          <p:nvPr/>
        </p:nvSpPr>
        <p:spPr>
          <a:xfrm>
            <a:off x="-19595" y="-1"/>
            <a:ext cx="1278195" cy="6858000"/>
          </a:xfrm>
          <a:prstGeom prst="rect">
            <a:avLst/>
          </a:prstGeom>
          <a:solidFill>
            <a:srgbClr val="E0E486"/>
          </a:solidFill>
          <a:ln w="12700">
            <a:miter lim="400000"/>
          </a:ln>
        </p:spPr>
        <p:txBody>
          <a:bodyPr lIns="45719" rIns="45719" anchor="ctr"/>
          <a:lstStyle/>
          <a:p>
            <a:pPr marL="0" marR="0" lvl="0" indent="0" algn="ctr" defTabSz="914400" rtl="0" eaLnBrk="1" fontAlgn="auto" latinLnBrk="0" hangingPunct="1">
              <a:lnSpc>
                <a:spcPct val="100000"/>
              </a:lnSpc>
              <a:spcBef>
                <a:spcPts val="0"/>
              </a:spcBef>
              <a:spcAft>
                <a:spcPts val="0"/>
              </a:spcAft>
              <a:buClrTx/>
              <a:buSzTx/>
              <a:buFontTx/>
              <a:buNone/>
              <a:tabLst/>
              <a:defRPr>
                <a:solidFill>
                  <a:srgbClr val="FFFFFF"/>
                </a:solidFill>
              </a:defRPr>
            </a:pPr>
            <a:endParaRPr kumimoji="0" sz="1800" b="0" i="0" u="none" strike="noStrike" kern="1200" cap="none" spc="0" normalizeH="0" baseline="0" noProof="0" dirty="0">
              <a:ln>
                <a:noFill/>
              </a:ln>
              <a:solidFill>
                <a:srgbClr val="FFFFFF"/>
              </a:solidFill>
              <a:effectLst/>
              <a:uLnTx/>
              <a:uFillTx/>
              <a:latin typeface="Calibri"/>
              <a:ea typeface="+mn-ea"/>
              <a:cs typeface="+mn-cs"/>
            </a:endParaRPr>
          </a:p>
        </p:txBody>
      </p:sp>
      <p:pic>
        <p:nvPicPr>
          <p:cNvPr id="25" name="Picture 21" descr="biotasintese_logo_vertical_ENG_s-slogan_linhas_pretas.png">
            <a:extLst>
              <a:ext uri="{FF2B5EF4-FFF2-40B4-BE49-F238E27FC236}">
                <a16:creationId xmlns:a16="http://schemas.microsoft.com/office/drawing/2014/main" id="{65B0DAF4-3151-FD44-572F-FF39623C2DA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256" y="0"/>
            <a:ext cx="1294802" cy="1726058"/>
          </a:xfrm>
          <a:prstGeom prst="rect">
            <a:avLst/>
          </a:prstGeom>
        </p:spPr>
      </p:pic>
      <p:sp>
        <p:nvSpPr>
          <p:cNvPr id="14" name="CaixaDeTexto 13">
            <a:extLst>
              <a:ext uri="{FF2B5EF4-FFF2-40B4-BE49-F238E27FC236}">
                <a16:creationId xmlns:a16="http://schemas.microsoft.com/office/drawing/2014/main" id="{CDA21C01-BF8B-3759-A597-A5BCB0A8CCAC}"/>
              </a:ext>
            </a:extLst>
          </p:cNvPr>
          <p:cNvSpPr txBox="1"/>
          <p:nvPr/>
        </p:nvSpPr>
        <p:spPr>
          <a:xfrm>
            <a:off x="1535313" y="1726058"/>
            <a:ext cx="4560687" cy="3693319"/>
          </a:xfrm>
          <a:prstGeom prst="rect">
            <a:avLst/>
          </a:prstGeom>
          <a:noFill/>
        </p:spPr>
        <p:txBody>
          <a:bodyPr wrap="square" rtlCol="0">
            <a:spAutoFit/>
          </a:bodyPr>
          <a:lstStyle/>
          <a:p>
            <a:r>
              <a:rPr lang="en-US" noProof="0" dirty="0">
                <a:latin typeface="Calibri" panose="020F0502020204030204" pitchFamily="34" charset="0"/>
                <a:ea typeface="Calibri" panose="020F0502020204030204" pitchFamily="34" charset="0"/>
                <a:cs typeface="Calibri" panose="020F0502020204030204" pitchFamily="34" charset="0"/>
              </a:rPr>
              <a:t>For </a:t>
            </a:r>
            <a:r>
              <a:rPr lang="en-US" b="1" noProof="0" dirty="0">
                <a:latin typeface="Calibri" panose="020F0502020204030204" pitchFamily="34" charset="0"/>
                <a:ea typeface="Calibri" panose="020F0502020204030204" pitchFamily="34" charset="0"/>
                <a:cs typeface="Calibri" panose="020F0502020204030204" pitchFamily="34" charset="0"/>
              </a:rPr>
              <a:t>flooding</a:t>
            </a:r>
            <a:r>
              <a:rPr lang="en-US" noProof="0" dirty="0">
                <a:latin typeface="Calibri" panose="020F0502020204030204" pitchFamily="34" charset="0"/>
                <a:ea typeface="Calibri" panose="020F0502020204030204" pitchFamily="34" charset="0"/>
                <a:cs typeface="Calibri" panose="020F0502020204030204" pitchFamily="34" charset="0"/>
              </a:rPr>
              <a:t> and extreme </a:t>
            </a:r>
            <a:r>
              <a:rPr lang="en-US" b="1" noProof="0" dirty="0">
                <a:latin typeface="Calibri" panose="020F0502020204030204" pitchFamily="34" charset="0"/>
                <a:ea typeface="Calibri" panose="020F0502020204030204" pitchFamily="34" charset="0"/>
                <a:cs typeface="Calibri" panose="020F0502020204030204" pitchFamily="34" charset="0"/>
              </a:rPr>
              <a:t>droughts</a:t>
            </a:r>
            <a:r>
              <a:rPr lang="en-US" noProof="0" dirty="0">
                <a:latin typeface="Calibri" panose="020F0502020204030204" pitchFamily="34" charset="0"/>
                <a:ea typeface="Calibri" panose="020F0502020204030204" pitchFamily="34" charset="0"/>
                <a:cs typeface="Calibri" panose="020F0502020204030204" pitchFamily="34" charset="0"/>
              </a:rPr>
              <a:t> events we collected information related to the overall risk, composed by three features: </a:t>
            </a:r>
          </a:p>
          <a:p>
            <a:r>
              <a:rPr lang="en-US" i="1" noProof="0" dirty="0">
                <a:latin typeface="Calibri" panose="020F0502020204030204" pitchFamily="34" charset="0"/>
                <a:ea typeface="Calibri" panose="020F0502020204030204" pitchFamily="34" charset="0"/>
                <a:cs typeface="Calibri" panose="020F0502020204030204" pitchFamily="34" charset="0"/>
              </a:rPr>
              <a:t>+ threat</a:t>
            </a:r>
            <a:r>
              <a:rPr lang="en-US" noProof="0" dirty="0">
                <a:latin typeface="Calibri" panose="020F0502020204030204" pitchFamily="34" charset="0"/>
                <a:ea typeface="Calibri" panose="020F0502020204030204" pitchFamily="34" charset="0"/>
                <a:cs typeface="Calibri" panose="020F0502020204030204" pitchFamily="34" charset="0"/>
              </a:rPr>
              <a:t> which considers geophysical conditions (rain and soils)</a:t>
            </a:r>
          </a:p>
          <a:p>
            <a:r>
              <a:rPr lang="en-US" noProof="0" dirty="0">
                <a:latin typeface="Calibri" panose="020F0502020204030204" pitchFamily="34" charset="0"/>
                <a:ea typeface="Calibri" panose="020F0502020204030204" pitchFamily="34" charset="0"/>
                <a:cs typeface="Calibri" panose="020F0502020204030204" pitchFamily="34" charset="0"/>
              </a:rPr>
              <a:t>+ </a:t>
            </a:r>
            <a:r>
              <a:rPr lang="en-US" i="1" noProof="0" dirty="0">
                <a:latin typeface="Calibri" panose="020F0502020204030204" pitchFamily="34" charset="0"/>
                <a:ea typeface="Calibri" panose="020F0502020204030204" pitchFamily="34" charset="0"/>
                <a:cs typeface="Calibri" panose="020F0502020204030204" pitchFamily="34" charset="0"/>
              </a:rPr>
              <a:t>vulnerability</a:t>
            </a:r>
            <a:r>
              <a:rPr lang="en-US" noProof="0" dirty="0">
                <a:latin typeface="Calibri" panose="020F0502020204030204" pitchFamily="34" charset="0"/>
                <a:ea typeface="Calibri" panose="020F0502020204030204" pitchFamily="34" charset="0"/>
                <a:cs typeface="Calibri" panose="020F0502020204030204" pitchFamily="34" charset="0"/>
              </a:rPr>
              <a:t> which refers economical impacts related to the climate hazard event </a:t>
            </a:r>
          </a:p>
          <a:p>
            <a:r>
              <a:rPr lang="en-US" noProof="0" dirty="0">
                <a:latin typeface="Calibri" panose="020F0502020204030204" pitchFamily="34" charset="0"/>
                <a:ea typeface="Calibri" panose="020F0502020204030204" pitchFamily="34" charset="0"/>
                <a:cs typeface="Calibri" panose="020F0502020204030204" pitchFamily="34" charset="0"/>
              </a:rPr>
              <a:t>+ </a:t>
            </a:r>
            <a:r>
              <a:rPr lang="en-US" i="1" noProof="0" dirty="0">
                <a:latin typeface="Calibri" panose="020F0502020204030204" pitchFamily="34" charset="0"/>
                <a:ea typeface="Calibri" panose="020F0502020204030204" pitchFamily="34" charset="0"/>
                <a:cs typeface="Calibri" panose="020F0502020204030204" pitchFamily="34" charset="0"/>
              </a:rPr>
              <a:t>exposure</a:t>
            </a:r>
            <a:r>
              <a:rPr lang="en-US" noProof="0" dirty="0">
                <a:latin typeface="Calibri" panose="020F0502020204030204" pitchFamily="34" charset="0"/>
                <a:ea typeface="Calibri" panose="020F0502020204030204" pitchFamily="34" charset="0"/>
                <a:cs typeface="Calibri" panose="020F0502020204030204" pitchFamily="34" charset="0"/>
              </a:rPr>
              <a:t>, which considers the population affected. </a:t>
            </a:r>
            <a:endParaRPr lang="en-US" dirty="0">
              <a:latin typeface="Calibri" panose="020F0502020204030204" pitchFamily="34" charset="0"/>
              <a:ea typeface="Calibri" panose="020F0502020204030204" pitchFamily="34" charset="0"/>
              <a:cs typeface="Calibri" panose="020F0502020204030204" pitchFamily="34" charset="0"/>
            </a:endParaRPr>
          </a:p>
          <a:p>
            <a:endParaRPr lang="en-US" noProof="0" dirty="0">
              <a:latin typeface="Calibri" panose="020F0502020204030204" pitchFamily="34" charset="0"/>
              <a:ea typeface="Calibri" panose="020F0502020204030204" pitchFamily="34" charset="0"/>
              <a:cs typeface="Calibri" panose="020F0502020204030204" pitchFamily="34" charset="0"/>
            </a:endParaRPr>
          </a:p>
          <a:p>
            <a:r>
              <a:rPr lang="en-US" noProof="0" dirty="0">
                <a:latin typeface="Calibri" panose="020F0502020204030204" pitchFamily="34" charset="0"/>
                <a:ea typeface="Calibri" panose="020F0502020204030204" pitchFamily="34" charset="0"/>
                <a:cs typeface="Calibri" panose="020F0502020204030204" pitchFamily="34" charset="0"/>
              </a:rPr>
              <a:t>The later (exposure) was also considered separately given it can directly relate to climate justice</a:t>
            </a:r>
          </a:p>
        </p:txBody>
      </p:sp>
      <p:pic>
        <p:nvPicPr>
          <p:cNvPr id="22" name="Imagem 6" descr="Imagem 6">
            <a:extLst>
              <a:ext uri="{FF2B5EF4-FFF2-40B4-BE49-F238E27FC236}">
                <a16:creationId xmlns:a16="http://schemas.microsoft.com/office/drawing/2014/main" id="{92AF6A4C-B202-FAB1-6B7D-B386F816E421}"/>
              </a:ext>
            </a:extLst>
          </p:cNvPr>
          <p:cNvPicPr>
            <a:picLocks noChangeAspect="1"/>
          </p:cNvPicPr>
          <p:nvPr/>
        </p:nvPicPr>
        <p:blipFill>
          <a:blip r:embed="rId5"/>
          <a:srcRect l="5442" t="10732" r="51564" b="31747"/>
          <a:stretch>
            <a:fillRect/>
          </a:stretch>
        </p:blipFill>
        <p:spPr>
          <a:xfrm>
            <a:off x="40096" y="4314222"/>
            <a:ext cx="1183231" cy="545776"/>
          </a:xfrm>
          <a:prstGeom prst="rect">
            <a:avLst/>
          </a:prstGeom>
          <a:ln w="12700">
            <a:miter lim="400000"/>
          </a:ln>
        </p:spPr>
      </p:pic>
      <p:pic>
        <p:nvPicPr>
          <p:cNvPr id="23" name="Imagem 5" descr="Imagem 5">
            <a:extLst>
              <a:ext uri="{FF2B5EF4-FFF2-40B4-BE49-F238E27FC236}">
                <a16:creationId xmlns:a16="http://schemas.microsoft.com/office/drawing/2014/main" id="{1AB535FD-C6AD-A55F-176A-77F96474EAF5}"/>
              </a:ext>
            </a:extLst>
          </p:cNvPr>
          <p:cNvPicPr>
            <a:picLocks noChangeAspect="1"/>
          </p:cNvPicPr>
          <p:nvPr/>
        </p:nvPicPr>
        <p:blipFill>
          <a:blip r:embed="rId6"/>
          <a:stretch>
            <a:fillRect/>
          </a:stretch>
        </p:blipFill>
        <p:spPr>
          <a:xfrm>
            <a:off x="27080" y="6117620"/>
            <a:ext cx="1207135" cy="679013"/>
          </a:xfrm>
          <a:prstGeom prst="rect">
            <a:avLst/>
          </a:prstGeom>
          <a:ln w="12700">
            <a:miter lim="400000"/>
          </a:ln>
        </p:spPr>
      </p:pic>
      <p:pic>
        <p:nvPicPr>
          <p:cNvPr id="26" name="Imagem 7" descr="Imagem 7">
            <a:extLst>
              <a:ext uri="{FF2B5EF4-FFF2-40B4-BE49-F238E27FC236}">
                <a16:creationId xmlns:a16="http://schemas.microsoft.com/office/drawing/2014/main" id="{711E618B-1055-177C-1129-4B778EF2E813}"/>
              </a:ext>
            </a:extLst>
          </p:cNvPr>
          <p:cNvPicPr>
            <a:picLocks noChangeAspect="1"/>
          </p:cNvPicPr>
          <p:nvPr/>
        </p:nvPicPr>
        <p:blipFill>
          <a:blip r:embed="rId7"/>
          <a:stretch>
            <a:fillRect/>
          </a:stretch>
        </p:blipFill>
        <p:spPr>
          <a:xfrm>
            <a:off x="24972" y="4885963"/>
            <a:ext cx="1198958" cy="1198957"/>
          </a:xfrm>
          <a:prstGeom prst="rect">
            <a:avLst/>
          </a:prstGeom>
          <a:ln w="12700">
            <a:miter lim="400000"/>
          </a:ln>
        </p:spPr>
      </p:pic>
    </p:spTree>
    <p:extLst>
      <p:ext uri="{BB962C8B-B14F-4D97-AF65-F5344CB8AC3E}">
        <p14:creationId xmlns:p14="http://schemas.microsoft.com/office/powerpoint/2010/main" val="341207633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1F6746-2BA5-713D-219E-20DC56603365}"/>
            </a:ext>
          </a:extLst>
        </p:cNvPr>
        <p:cNvGrpSpPr/>
        <p:nvPr/>
      </p:nvGrpSpPr>
      <p:grpSpPr>
        <a:xfrm>
          <a:off x="0" y="0"/>
          <a:ext cx="0" cy="0"/>
          <a:chOff x="0" y="0"/>
          <a:chExt cx="0" cy="0"/>
        </a:xfrm>
      </p:grpSpPr>
      <p:sp>
        <p:nvSpPr>
          <p:cNvPr id="13" name="CaixaDeTexto 12">
            <a:extLst>
              <a:ext uri="{FF2B5EF4-FFF2-40B4-BE49-F238E27FC236}">
                <a16:creationId xmlns:a16="http://schemas.microsoft.com/office/drawing/2014/main" id="{5EF728A8-06DE-4731-720F-810491393CAD}"/>
              </a:ext>
            </a:extLst>
          </p:cNvPr>
          <p:cNvSpPr txBox="1"/>
          <p:nvPr/>
        </p:nvSpPr>
        <p:spPr>
          <a:xfrm>
            <a:off x="1258600" y="450091"/>
            <a:ext cx="5437773" cy="923330"/>
          </a:xfrm>
          <a:prstGeom prst="rect">
            <a:avLst/>
          </a:prstGeom>
          <a:noFill/>
        </p:spPr>
        <p:txBody>
          <a:bodyPr wrap="square" rtlCol="0">
            <a:spAutoFit/>
          </a:bodyPr>
          <a:lstStyle/>
          <a:p>
            <a:r>
              <a:rPr lang="en-US" noProof="0" dirty="0">
                <a:latin typeface="Calibri" panose="020F0502020204030204" pitchFamily="34" charset="0"/>
                <a:ea typeface="Calibri" panose="020F0502020204030204" pitchFamily="34" charset="0"/>
                <a:cs typeface="Calibri" panose="020F0502020204030204" pitchFamily="34" charset="0"/>
              </a:rPr>
              <a:t>We gathered data on 5 diseases </a:t>
            </a:r>
            <a:r>
              <a:rPr lang="en-US" noProof="0" dirty="0">
                <a:solidFill>
                  <a:schemeClr val="accent5"/>
                </a:solidFill>
                <a:latin typeface="Calibri" panose="020F0502020204030204" pitchFamily="34" charset="0"/>
                <a:ea typeface="Calibri" panose="020F0502020204030204" pitchFamily="34" charset="0"/>
                <a:cs typeface="Calibri" panose="020F0502020204030204" pitchFamily="34" charset="0"/>
              </a:rPr>
              <a:t>zoonotic</a:t>
            </a:r>
            <a:r>
              <a:rPr lang="en-US" noProof="0" dirty="0">
                <a:latin typeface="Calibri" panose="020F0502020204030204" pitchFamily="34" charset="0"/>
                <a:ea typeface="Calibri" panose="020F0502020204030204" pitchFamily="34" charset="0"/>
                <a:cs typeface="Calibri" panose="020F0502020204030204" pitchFamily="34" charset="0"/>
              </a:rPr>
              <a:t> and </a:t>
            </a:r>
            <a:br>
              <a:rPr lang="en-US" noProof="0" dirty="0">
                <a:latin typeface="Calibri" panose="020F0502020204030204" pitchFamily="34" charset="0"/>
                <a:ea typeface="Calibri" panose="020F0502020204030204" pitchFamily="34" charset="0"/>
                <a:cs typeface="Calibri" panose="020F0502020204030204" pitchFamily="34" charset="0"/>
              </a:rPr>
            </a:br>
            <a:r>
              <a:rPr lang="en-US" noProof="0" dirty="0">
                <a:latin typeface="Calibri" panose="020F0502020204030204" pitchFamily="34" charset="0"/>
                <a:ea typeface="Calibri" panose="020F0502020204030204" pitchFamily="34" charset="0"/>
                <a:cs typeface="Calibri" panose="020F0502020204030204" pitchFamily="34" charset="0"/>
              </a:rPr>
              <a:t>water and food </a:t>
            </a:r>
            <a:r>
              <a:rPr lang="en-US" dirty="0">
                <a:solidFill>
                  <a:srgbClr val="C00000"/>
                </a:solidFill>
                <a:latin typeface="Calibri" panose="020F0502020204030204" pitchFamily="34" charset="0"/>
                <a:ea typeface="Calibri" panose="020F0502020204030204" pitchFamily="34" charset="0"/>
                <a:cs typeface="Calibri" panose="020F0502020204030204" pitchFamily="34" charset="0"/>
              </a:rPr>
              <a:t>contaminated</a:t>
            </a:r>
            <a:r>
              <a:rPr lang="en-US" dirty="0">
                <a:latin typeface="Calibri" panose="020F0502020204030204" pitchFamily="34" charset="0"/>
                <a:ea typeface="Calibri" panose="020F0502020204030204" pitchFamily="34" charset="0"/>
                <a:cs typeface="Calibri" panose="020F0502020204030204" pitchFamily="34" charset="0"/>
              </a:rPr>
              <a:t> </a:t>
            </a:r>
            <a:r>
              <a:rPr lang="en-US" noProof="0" dirty="0">
                <a:latin typeface="Calibri" panose="020F0502020204030204" pitchFamily="34" charset="0"/>
                <a:ea typeface="Calibri" panose="020F0502020204030204" pitchFamily="34" charset="0"/>
                <a:cs typeface="Calibri" panose="020F0502020204030204" pitchFamily="34" charset="0"/>
              </a:rPr>
              <a:t>related diseases:</a:t>
            </a:r>
            <a:br>
              <a:rPr lang="en-US" noProof="0" dirty="0">
                <a:latin typeface="Calibri" panose="020F0502020204030204" pitchFamily="34" charset="0"/>
                <a:ea typeface="Calibri" panose="020F0502020204030204" pitchFamily="34" charset="0"/>
                <a:cs typeface="Calibri" panose="020F0502020204030204" pitchFamily="34" charset="0"/>
              </a:rPr>
            </a:br>
            <a:r>
              <a:rPr lang="en-US" noProof="0" dirty="0">
                <a:latin typeface="Calibri" panose="020F0502020204030204" pitchFamily="34" charset="0"/>
                <a:ea typeface="Calibri" panose="020F0502020204030204" pitchFamily="34" charset="0"/>
                <a:cs typeface="Calibri" panose="020F0502020204030204" pitchFamily="34" charset="0"/>
              </a:rPr>
              <a:t>- </a:t>
            </a:r>
            <a:r>
              <a:rPr lang="en-US" dirty="0">
                <a:solidFill>
                  <a:schemeClr val="accent5"/>
                </a:solidFill>
                <a:latin typeface="Calibri" panose="020F0502020204030204" pitchFamily="34" charset="0"/>
                <a:ea typeface="Calibri" panose="020F0502020204030204" pitchFamily="34" charset="0"/>
                <a:cs typeface="Calibri" panose="020F0502020204030204" pitchFamily="34" charset="0"/>
              </a:rPr>
              <a:t>M</a:t>
            </a:r>
            <a:r>
              <a:rPr lang="en-US" noProof="0" dirty="0" err="1">
                <a:solidFill>
                  <a:schemeClr val="accent5"/>
                </a:solidFill>
                <a:latin typeface="Calibri" panose="020F0502020204030204" pitchFamily="34" charset="0"/>
                <a:ea typeface="Calibri" panose="020F0502020204030204" pitchFamily="34" charset="0"/>
                <a:cs typeface="Calibri" panose="020F0502020204030204" pitchFamily="34" charset="0"/>
              </a:rPr>
              <a:t>alaria</a:t>
            </a:r>
            <a:r>
              <a:rPr lang="en-US" noProof="0" dirty="0">
                <a:latin typeface="Calibri" panose="020F0502020204030204" pitchFamily="34" charset="0"/>
                <a:ea typeface="Calibri" panose="020F0502020204030204" pitchFamily="34" charset="0"/>
                <a:cs typeface="Calibri" panose="020F0502020204030204" pitchFamily="34" charset="0"/>
              </a:rPr>
              <a:t> 	- </a:t>
            </a:r>
            <a:r>
              <a:rPr lang="en-US" dirty="0">
                <a:solidFill>
                  <a:schemeClr val="accent5"/>
                </a:solidFill>
                <a:latin typeface="Calibri" panose="020F0502020204030204" pitchFamily="34" charset="0"/>
                <a:ea typeface="Calibri" panose="020F0502020204030204" pitchFamily="34" charset="0"/>
                <a:cs typeface="Calibri" panose="020F0502020204030204" pitchFamily="34" charset="0"/>
              </a:rPr>
              <a:t>D</a:t>
            </a:r>
            <a:r>
              <a:rPr lang="en-US" noProof="0" dirty="0" err="1">
                <a:solidFill>
                  <a:schemeClr val="accent5"/>
                </a:solidFill>
                <a:latin typeface="Calibri" panose="020F0502020204030204" pitchFamily="34" charset="0"/>
                <a:ea typeface="Calibri" panose="020F0502020204030204" pitchFamily="34" charset="0"/>
                <a:cs typeface="Calibri" panose="020F0502020204030204" pitchFamily="34" charset="0"/>
              </a:rPr>
              <a:t>engue</a:t>
            </a:r>
            <a:r>
              <a:rPr lang="en-US" noProof="0" dirty="0">
                <a:latin typeface="Calibri" panose="020F0502020204030204" pitchFamily="34" charset="0"/>
                <a:ea typeface="Calibri" panose="020F0502020204030204" pitchFamily="34" charset="0"/>
                <a:cs typeface="Calibri" panose="020F0502020204030204" pitchFamily="34" charset="0"/>
              </a:rPr>
              <a:t>	</a:t>
            </a:r>
            <a:r>
              <a:rPr lang="en-US" dirty="0">
                <a:latin typeface="Calibri" panose="020F0502020204030204" pitchFamily="34" charset="0"/>
                <a:ea typeface="Calibri" panose="020F0502020204030204" pitchFamily="34" charset="0"/>
                <a:cs typeface="Calibri" panose="020F0502020204030204" pitchFamily="34" charset="0"/>
              </a:rPr>
              <a:t> - </a:t>
            </a:r>
            <a:r>
              <a:rPr lang="en-US" dirty="0">
                <a:solidFill>
                  <a:schemeClr val="accent5"/>
                </a:solidFill>
                <a:latin typeface="Calibri" panose="020F0502020204030204" pitchFamily="34" charset="0"/>
                <a:ea typeface="Calibri" panose="020F0502020204030204" pitchFamily="34" charset="0"/>
                <a:cs typeface="Calibri" panose="020F0502020204030204" pitchFamily="34" charset="0"/>
              </a:rPr>
              <a:t>Chagas </a:t>
            </a:r>
            <a:r>
              <a:rPr lang="en-US" noProof="0" dirty="0">
                <a:latin typeface="Calibri" panose="020F0502020204030204" pitchFamily="34" charset="0"/>
                <a:ea typeface="Calibri" panose="020F0502020204030204" pitchFamily="34" charset="0"/>
                <a:cs typeface="Calibri" panose="020F0502020204030204" pitchFamily="34" charset="0"/>
              </a:rPr>
              <a:t>- </a:t>
            </a:r>
            <a:r>
              <a:rPr lang="en-US" dirty="0">
                <a:solidFill>
                  <a:srgbClr val="C00000"/>
                </a:solidFill>
                <a:latin typeface="Calibri" panose="020F0502020204030204" pitchFamily="34" charset="0"/>
                <a:ea typeface="Calibri" panose="020F0502020204030204" pitchFamily="34" charset="0"/>
                <a:cs typeface="Calibri" panose="020F0502020204030204" pitchFamily="34" charset="0"/>
              </a:rPr>
              <a:t>Leptospirosis</a:t>
            </a:r>
            <a:r>
              <a:rPr lang="en-US" noProof="0" dirty="0">
                <a:latin typeface="Calibri" panose="020F0502020204030204" pitchFamily="34" charset="0"/>
                <a:ea typeface="Calibri" panose="020F0502020204030204" pitchFamily="34" charset="0"/>
                <a:cs typeface="Calibri" panose="020F0502020204030204" pitchFamily="34" charset="0"/>
              </a:rPr>
              <a:t>   -</a:t>
            </a:r>
            <a:r>
              <a:rPr lang="en-US" noProof="0" dirty="0">
                <a:solidFill>
                  <a:srgbClr val="C00000"/>
                </a:solidFill>
                <a:latin typeface="Calibri" panose="020F0502020204030204" pitchFamily="34" charset="0"/>
                <a:ea typeface="Calibri" panose="020F0502020204030204" pitchFamily="34" charset="0"/>
                <a:cs typeface="Calibri" panose="020F0502020204030204" pitchFamily="34" charset="0"/>
              </a:rPr>
              <a:t>Diarrhea</a:t>
            </a:r>
          </a:p>
        </p:txBody>
      </p:sp>
      <p:sp>
        <p:nvSpPr>
          <p:cNvPr id="4" name="Elipse 3">
            <a:extLst>
              <a:ext uri="{FF2B5EF4-FFF2-40B4-BE49-F238E27FC236}">
                <a16:creationId xmlns:a16="http://schemas.microsoft.com/office/drawing/2014/main" id="{BF61583C-5536-438F-BFAE-037DCD8E7F5A}"/>
              </a:ext>
            </a:extLst>
          </p:cNvPr>
          <p:cNvSpPr/>
          <p:nvPr/>
        </p:nvSpPr>
        <p:spPr>
          <a:xfrm>
            <a:off x="6489536" y="1305293"/>
            <a:ext cx="5227427" cy="4912241"/>
          </a:xfrm>
          <a:prstGeom prst="ellipse">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Elipse 5">
            <a:extLst>
              <a:ext uri="{FF2B5EF4-FFF2-40B4-BE49-F238E27FC236}">
                <a16:creationId xmlns:a16="http://schemas.microsoft.com/office/drawing/2014/main" id="{01EB1899-ADAB-1E3C-92A4-02AFF77F7B3A}"/>
              </a:ext>
            </a:extLst>
          </p:cNvPr>
          <p:cNvSpPr/>
          <p:nvPr/>
        </p:nvSpPr>
        <p:spPr>
          <a:xfrm>
            <a:off x="7105349" y="2079429"/>
            <a:ext cx="3936803" cy="387374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CaixaDeTexto 6">
            <a:extLst>
              <a:ext uri="{FF2B5EF4-FFF2-40B4-BE49-F238E27FC236}">
                <a16:creationId xmlns:a16="http://schemas.microsoft.com/office/drawing/2014/main" id="{413DA965-6661-CDB9-6D01-D2449FA0AAEE}"/>
              </a:ext>
            </a:extLst>
          </p:cNvPr>
          <p:cNvSpPr txBox="1"/>
          <p:nvPr/>
        </p:nvSpPr>
        <p:spPr>
          <a:xfrm>
            <a:off x="8307888" y="1354490"/>
            <a:ext cx="1546837" cy="338554"/>
          </a:xfrm>
          <a:prstGeom prst="rect">
            <a:avLst/>
          </a:prstGeom>
          <a:noFill/>
        </p:spPr>
        <p:txBody>
          <a:bodyPr wrap="square" rtlCol="0">
            <a:spAutoFit/>
          </a:bodyPr>
          <a:lstStyle/>
          <a:p>
            <a:pPr algn="ctr"/>
            <a:r>
              <a:rPr lang="en-US" sz="1600" noProof="0" dirty="0">
                <a:solidFill>
                  <a:schemeClr val="bg1"/>
                </a:solidFill>
              </a:rPr>
              <a:t>Health risks</a:t>
            </a:r>
          </a:p>
        </p:txBody>
      </p:sp>
      <p:pic>
        <p:nvPicPr>
          <p:cNvPr id="11" name="Imagem 10">
            <a:extLst>
              <a:ext uri="{FF2B5EF4-FFF2-40B4-BE49-F238E27FC236}">
                <a16:creationId xmlns:a16="http://schemas.microsoft.com/office/drawing/2014/main" id="{C04B0837-6F11-4BFA-8A20-74A62D99DB2B}"/>
              </a:ext>
            </a:extLst>
          </p:cNvPr>
          <p:cNvPicPr>
            <a:picLocks noChangeAspect="1"/>
          </p:cNvPicPr>
          <p:nvPr/>
        </p:nvPicPr>
        <p:blipFill>
          <a:blip r:embed="rId2"/>
          <a:stretch>
            <a:fillRect/>
          </a:stretch>
        </p:blipFill>
        <p:spPr>
          <a:xfrm>
            <a:off x="7216160" y="2146383"/>
            <a:ext cx="3725294" cy="3467337"/>
          </a:xfrm>
          <a:prstGeom prst="rect">
            <a:avLst/>
          </a:prstGeom>
        </p:spPr>
      </p:pic>
      <p:sp>
        <p:nvSpPr>
          <p:cNvPr id="12" name="CaixaDeTexto 11">
            <a:extLst>
              <a:ext uri="{FF2B5EF4-FFF2-40B4-BE49-F238E27FC236}">
                <a16:creationId xmlns:a16="http://schemas.microsoft.com/office/drawing/2014/main" id="{FF6AE9A5-D732-DE48-DB5D-E167C6B24AA0}"/>
              </a:ext>
            </a:extLst>
          </p:cNvPr>
          <p:cNvSpPr txBox="1"/>
          <p:nvPr/>
        </p:nvSpPr>
        <p:spPr>
          <a:xfrm>
            <a:off x="1283261" y="30261"/>
            <a:ext cx="4908692" cy="461665"/>
          </a:xfrm>
          <a:prstGeom prst="rect">
            <a:avLst/>
          </a:prstGeom>
          <a:solidFill>
            <a:schemeClr val="bg1"/>
          </a:solidFill>
        </p:spPr>
        <p:txBody>
          <a:bodyPr wrap="square" rtlCol="0">
            <a:spAutoFit/>
          </a:bodyPr>
          <a:lstStyle/>
          <a:p>
            <a:r>
              <a:rPr lang="en-US" sz="2400" b="1" dirty="0">
                <a:latin typeface="Calibri" panose="020F0502020204030204" pitchFamily="34" charset="0"/>
                <a:ea typeface="Calibri" panose="020F0502020204030204" pitchFamily="34" charset="0"/>
                <a:cs typeface="Calibri" panose="020F0502020204030204" pitchFamily="34" charset="0"/>
              </a:rPr>
              <a:t>Incidence &amp; persistence of diseases</a:t>
            </a:r>
            <a:r>
              <a:rPr lang="en-US" sz="2400" b="1" noProof="0" dirty="0">
                <a:latin typeface="Calibri" panose="020F0502020204030204" pitchFamily="34" charset="0"/>
                <a:ea typeface="Calibri" panose="020F0502020204030204" pitchFamily="34" charset="0"/>
                <a:cs typeface="Calibri" panose="020F0502020204030204" pitchFamily="34" charset="0"/>
              </a:rPr>
              <a:t>:</a:t>
            </a:r>
          </a:p>
        </p:txBody>
      </p:sp>
      <p:pic>
        <p:nvPicPr>
          <p:cNvPr id="15" name="Imagem 14">
            <a:extLst>
              <a:ext uri="{FF2B5EF4-FFF2-40B4-BE49-F238E27FC236}">
                <a16:creationId xmlns:a16="http://schemas.microsoft.com/office/drawing/2014/main" id="{07150BC6-5B56-7AE7-CD54-ABE603A278CA}"/>
              </a:ext>
            </a:extLst>
          </p:cNvPr>
          <p:cNvPicPr>
            <a:picLocks noChangeAspect="1"/>
          </p:cNvPicPr>
          <p:nvPr/>
        </p:nvPicPr>
        <p:blipFill>
          <a:blip r:embed="rId3"/>
          <a:srcRect l="2885" t="12939" r="6749" b="10109"/>
          <a:stretch>
            <a:fillRect/>
          </a:stretch>
        </p:blipFill>
        <p:spPr>
          <a:xfrm>
            <a:off x="6404572" y="168875"/>
            <a:ext cx="1088023" cy="926503"/>
          </a:xfrm>
          <a:prstGeom prst="rect">
            <a:avLst/>
          </a:prstGeom>
        </p:spPr>
      </p:pic>
      <p:sp>
        <p:nvSpPr>
          <p:cNvPr id="24" name="Retângulo 20">
            <a:extLst>
              <a:ext uri="{FF2B5EF4-FFF2-40B4-BE49-F238E27FC236}">
                <a16:creationId xmlns:a16="http://schemas.microsoft.com/office/drawing/2014/main" id="{96A60A32-1C07-5045-8EBA-D3A91D65DDD5}"/>
              </a:ext>
            </a:extLst>
          </p:cNvPr>
          <p:cNvSpPr/>
          <p:nvPr/>
        </p:nvSpPr>
        <p:spPr>
          <a:xfrm>
            <a:off x="-19595" y="-1"/>
            <a:ext cx="1278195" cy="6858000"/>
          </a:xfrm>
          <a:prstGeom prst="rect">
            <a:avLst/>
          </a:prstGeom>
          <a:solidFill>
            <a:srgbClr val="E0E486"/>
          </a:solidFill>
          <a:ln w="12700">
            <a:miter lim="400000"/>
          </a:ln>
        </p:spPr>
        <p:txBody>
          <a:bodyPr lIns="45719" rIns="45719" anchor="ctr"/>
          <a:lstStyle/>
          <a:p>
            <a:pPr marL="0" marR="0" lvl="0" indent="0" algn="ctr" defTabSz="914400" rtl="0" eaLnBrk="1" fontAlgn="auto" latinLnBrk="0" hangingPunct="1">
              <a:lnSpc>
                <a:spcPct val="100000"/>
              </a:lnSpc>
              <a:spcBef>
                <a:spcPts val="0"/>
              </a:spcBef>
              <a:spcAft>
                <a:spcPts val="0"/>
              </a:spcAft>
              <a:buClrTx/>
              <a:buSzTx/>
              <a:buFontTx/>
              <a:buNone/>
              <a:tabLst/>
              <a:defRPr>
                <a:solidFill>
                  <a:srgbClr val="FFFFFF"/>
                </a:solidFill>
              </a:defRPr>
            </a:pPr>
            <a:endParaRPr kumimoji="0" sz="1800" b="0" i="0" u="none" strike="noStrike" kern="1200" cap="none" spc="0" normalizeH="0" baseline="0" noProof="0" dirty="0">
              <a:ln>
                <a:noFill/>
              </a:ln>
              <a:solidFill>
                <a:srgbClr val="FFFFFF"/>
              </a:solidFill>
              <a:effectLst/>
              <a:uLnTx/>
              <a:uFillTx/>
              <a:latin typeface="Calibri"/>
              <a:ea typeface="+mn-ea"/>
              <a:cs typeface="+mn-cs"/>
            </a:endParaRPr>
          </a:p>
        </p:txBody>
      </p:sp>
      <p:pic>
        <p:nvPicPr>
          <p:cNvPr id="25" name="Picture 21" descr="biotasintese_logo_vertical_ENG_s-slogan_linhas_pretas.png">
            <a:extLst>
              <a:ext uri="{FF2B5EF4-FFF2-40B4-BE49-F238E27FC236}">
                <a16:creationId xmlns:a16="http://schemas.microsoft.com/office/drawing/2014/main" id="{697D60AA-FEFD-0E7A-8FEC-D3DD8E83DC1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256" y="0"/>
            <a:ext cx="1294802" cy="1726058"/>
          </a:xfrm>
          <a:prstGeom prst="rect">
            <a:avLst/>
          </a:prstGeom>
        </p:spPr>
      </p:pic>
      <p:sp>
        <p:nvSpPr>
          <p:cNvPr id="2" name="CaixaDeTexto 1">
            <a:extLst>
              <a:ext uri="{FF2B5EF4-FFF2-40B4-BE49-F238E27FC236}">
                <a16:creationId xmlns:a16="http://schemas.microsoft.com/office/drawing/2014/main" id="{41E32CB6-F9B8-88FC-3870-0E6F3CB9BE2F}"/>
              </a:ext>
            </a:extLst>
          </p:cNvPr>
          <p:cNvSpPr txBox="1"/>
          <p:nvPr/>
        </p:nvSpPr>
        <p:spPr>
          <a:xfrm>
            <a:off x="1283261" y="2612571"/>
            <a:ext cx="5105577" cy="1754326"/>
          </a:xfrm>
          <a:prstGeom prst="rect">
            <a:avLst/>
          </a:prstGeom>
          <a:noFill/>
        </p:spPr>
        <p:txBody>
          <a:bodyPr wrap="square" rtlCol="0">
            <a:spAutoFit/>
          </a:bodyPr>
          <a:lstStyle/>
          <a:p>
            <a:r>
              <a:rPr lang="en-US" noProof="0" dirty="0"/>
              <a:t>For each disease we calculated:</a:t>
            </a:r>
          </a:p>
          <a:p>
            <a:endParaRPr lang="en-US" dirty="0"/>
          </a:p>
          <a:p>
            <a:pPr marL="285750" indent="-285750">
              <a:buFont typeface="Arial" panose="020B0604020202020204" pitchFamily="34" charset="0"/>
              <a:buChar char="•"/>
            </a:pPr>
            <a:r>
              <a:rPr lang="en-US" noProof="0" dirty="0"/>
              <a:t>Persistence between 2010 -2019</a:t>
            </a:r>
          </a:p>
          <a:p>
            <a:pPr marL="285750" indent="-285750">
              <a:buFont typeface="Arial" panose="020B0604020202020204" pitchFamily="34" charset="0"/>
              <a:buChar char="•"/>
            </a:pPr>
            <a:r>
              <a:rPr lang="en-US" dirty="0"/>
              <a:t>Incidence (based on population)</a:t>
            </a:r>
          </a:p>
          <a:p>
            <a:pPr marL="285750" indent="-285750">
              <a:buFont typeface="Arial" panose="020B0604020202020204" pitchFamily="34" charset="0"/>
              <a:buChar char="•"/>
            </a:pPr>
            <a:r>
              <a:rPr lang="en-US" dirty="0"/>
              <a:t>Co-persistence of at least two disease for each year between 2010-2019</a:t>
            </a:r>
            <a:endParaRPr lang="en-US" noProof="0" dirty="0"/>
          </a:p>
        </p:txBody>
      </p:sp>
      <p:pic>
        <p:nvPicPr>
          <p:cNvPr id="3" name="Imagem 6" descr="Imagem 6">
            <a:extLst>
              <a:ext uri="{FF2B5EF4-FFF2-40B4-BE49-F238E27FC236}">
                <a16:creationId xmlns:a16="http://schemas.microsoft.com/office/drawing/2014/main" id="{536D7ACD-BFBC-676B-D574-5175D26168E5}"/>
              </a:ext>
            </a:extLst>
          </p:cNvPr>
          <p:cNvPicPr>
            <a:picLocks noChangeAspect="1"/>
          </p:cNvPicPr>
          <p:nvPr/>
        </p:nvPicPr>
        <p:blipFill>
          <a:blip r:embed="rId5"/>
          <a:srcRect l="5442" t="10732" r="51564" b="31747"/>
          <a:stretch>
            <a:fillRect/>
          </a:stretch>
        </p:blipFill>
        <p:spPr>
          <a:xfrm>
            <a:off x="40096" y="4314222"/>
            <a:ext cx="1183231" cy="545776"/>
          </a:xfrm>
          <a:prstGeom prst="rect">
            <a:avLst/>
          </a:prstGeom>
          <a:ln w="12700">
            <a:miter lim="400000"/>
          </a:ln>
        </p:spPr>
      </p:pic>
      <p:pic>
        <p:nvPicPr>
          <p:cNvPr id="5" name="Imagem 5" descr="Imagem 5">
            <a:extLst>
              <a:ext uri="{FF2B5EF4-FFF2-40B4-BE49-F238E27FC236}">
                <a16:creationId xmlns:a16="http://schemas.microsoft.com/office/drawing/2014/main" id="{8E6BB179-9578-07CC-AAB2-DA0D8AB7952E}"/>
              </a:ext>
            </a:extLst>
          </p:cNvPr>
          <p:cNvPicPr>
            <a:picLocks noChangeAspect="1"/>
          </p:cNvPicPr>
          <p:nvPr/>
        </p:nvPicPr>
        <p:blipFill>
          <a:blip r:embed="rId6"/>
          <a:stretch>
            <a:fillRect/>
          </a:stretch>
        </p:blipFill>
        <p:spPr>
          <a:xfrm>
            <a:off x="27080" y="6117620"/>
            <a:ext cx="1207135" cy="679013"/>
          </a:xfrm>
          <a:prstGeom prst="rect">
            <a:avLst/>
          </a:prstGeom>
          <a:ln w="12700">
            <a:miter lim="400000"/>
          </a:ln>
        </p:spPr>
      </p:pic>
      <p:pic>
        <p:nvPicPr>
          <p:cNvPr id="8" name="Imagem 7" descr="Imagem 7">
            <a:extLst>
              <a:ext uri="{FF2B5EF4-FFF2-40B4-BE49-F238E27FC236}">
                <a16:creationId xmlns:a16="http://schemas.microsoft.com/office/drawing/2014/main" id="{C55EBA14-5109-D397-0F6B-F043099F54F8}"/>
              </a:ext>
            </a:extLst>
          </p:cNvPr>
          <p:cNvPicPr>
            <a:picLocks noChangeAspect="1"/>
          </p:cNvPicPr>
          <p:nvPr/>
        </p:nvPicPr>
        <p:blipFill>
          <a:blip r:embed="rId7"/>
          <a:stretch>
            <a:fillRect/>
          </a:stretch>
        </p:blipFill>
        <p:spPr>
          <a:xfrm>
            <a:off x="24972" y="4885963"/>
            <a:ext cx="1198958" cy="1198957"/>
          </a:xfrm>
          <a:prstGeom prst="rect">
            <a:avLst/>
          </a:prstGeom>
          <a:ln w="12700">
            <a:miter lim="400000"/>
          </a:ln>
        </p:spPr>
      </p:pic>
    </p:spTree>
    <p:extLst>
      <p:ext uri="{BB962C8B-B14F-4D97-AF65-F5344CB8AC3E}">
        <p14:creationId xmlns:p14="http://schemas.microsoft.com/office/powerpoint/2010/main" val="27071032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5E1C51-B9F0-5647-D74F-3B48A8D451F1}"/>
            </a:ext>
          </a:extLst>
        </p:cNvPr>
        <p:cNvGrpSpPr/>
        <p:nvPr/>
      </p:nvGrpSpPr>
      <p:grpSpPr>
        <a:xfrm>
          <a:off x="0" y="0"/>
          <a:ext cx="0" cy="0"/>
          <a:chOff x="0" y="0"/>
          <a:chExt cx="0" cy="0"/>
        </a:xfrm>
      </p:grpSpPr>
      <p:sp>
        <p:nvSpPr>
          <p:cNvPr id="2" name="CaixaDeTexto 1">
            <a:extLst>
              <a:ext uri="{FF2B5EF4-FFF2-40B4-BE49-F238E27FC236}">
                <a16:creationId xmlns:a16="http://schemas.microsoft.com/office/drawing/2014/main" id="{76980092-F98F-A492-98C4-B7A987E46174}"/>
              </a:ext>
            </a:extLst>
          </p:cNvPr>
          <p:cNvSpPr txBox="1"/>
          <p:nvPr/>
        </p:nvSpPr>
        <p:spPr>
          <a:xfrm>
            <a:off x="1729448" y="1236637"/>
            <a:ext cx="9831178" cy="2031325"/>
          </a:xfrm>
          <a:prstGeom prst="rect">
            <a:avLst/>
          </a:prstGeom>
          <a:noFill/>
        </p:spPr>
        <p:txBody>
          <a:bodyPr wrap="square">
            <a:spAutoFit/>
          </a:bodyPr>
          <a:lstStyle/>
          <a:p>
            <a:r>
              <a:rPr lang="en-US"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A </a:t>
            </a:r>
            <a:r>
              <a:rPr lang="en-US" b="1"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review on the main barriers and enablers </a:t>
            </a:r>
            <a:r>
              <a:rPr lang="en-US"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of how evidence is incorporated into policy making (with special attention into climate actions plans). </a:t>
            </a:r>
            <a:br>
              <a:rPr lang="en-US"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br>
            <a:br>
              <a:rPr lang="en-US"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br>
            <a:r>
              <a:rPr lang="en-US" dirty="0">
                <a:solidFill>
                  <a:srgbClr val="000000"/>
                </a:solidFill>
                <a:latin typeface="Calibri" panose="020F0502020204030204" pitchFamily="34" charset="0"/>
                <a:ea typeface="Calibri" panose="020F0502020204030204" pitchFamily="34" charset="0"/>
                <a:cs typeface="Calibri" panose="020F0502020204030204" pitchFamily="34" charset="0"/>
              </a:rPr>
              <a:t>Based on this literature review a set of ~60 statements were produced to generate the </a:t>
            </a:r>
            <a:r>
              <a:rPr lang="en-US" b="1" dirty="0">
                <a:solidFill>
                  <a:srgbClr val="000000"/>
                </a:solidFill>
                <a:latin typeface="Calibri" panose="020F0502020204030204" pitchFamily="34" charset="0"/>
                <a:ea typeface="Calibri" panose="020F0502020204030204" pitchFamily="34" charset="0"/>
                <a:cs typeface="Calibri" panose="020F0502020204030204" pitchFamily="34" charset="0"/>
              </a:rPr>
              <a:t>Q-set statements </a:t>
            </a:r>
            <a:r>
              <a:rPr lang="en-US" dirty="0">
                <a:solidFill>
                  <a:srgbClr val="000000"/>
                </a:solidFill>
                <a:latin typeface="Calibri" panose="020F0502020204030204" pitchFamily="34" charset="0"/>
                <a:ea typeface="Calibri" panose="020F0502020204030204" pitchFamily="34" charset="0"/>
                <a:cs typeface="Calibri" panose="020F0502020204030204" pitchFamily="34" charset="0"/>
              </a:rPr>
              <a:t>to assess stakeholders' profile during a workshop that will take place at the end of February. </a:t>
            </a:r>
            <a:br>
              <a:rPr lang="en-US" dirty="0">
                <a:solidFill>
                  <a:srgbClr val="000000"/>
                </a:solidFill>
                <a:latin typeface="Calibri" panose="020F0502020204030204" pitchFamily="34" charset="0"/>
                <a:ea typeface="Calibri" panose="020F0502020204030204" pitchFamily="34" charset="0"/>
                <a:cs typeface="Calibri" panose="020F0502020204030204" pitchFamily="34" charset="0"/>
              </a:rPr>
            </a:br>
            <a:br>
              <a:rPr lang="en-US" dirty="0">
                <a:solidFill>
                  <a:srgbClr val="000000"/>
                </a:solidFill>
                <a:latin typeface="Calibri" panose="020F0502020204030204" pitchFamily="34" charset="0"/>
                <a:ea typeface="Calibri" panose="020F0502020204030204" pitchFamily="34" charset="0"/>
                <a:cs typeface="Calibri" panose="020F0502020204030204" pitchFamily="34" charset="0"/>
              </a:rPr>
            </a:br>
            <a:r>
              <a:rPr lang="en-US" dirty="0">
                <a:solidFill>
                  <a:srgbClr val="000000"/>
                </a:solidFill>
                <a:latin typeface="Calibri" panose="020F0502020204030204" pitchFamily="34" charset="0"/>
                <a:ea typeface="Calibri" panose="020F0502020204030204" pitchFamily="34" charset="0"/>
                <a:cs typeface="Calibri" panose="020F0502020204030204" pitchFamily="34" charset="0"/>
              </a:rPr>
              <a:t>Here are some statement examples regarding pathways:</a:t>
            </a:r>
            <a:endParaRPr lang="pt-BR" dirty="0">
              <a:latin typeface="Calibri" panose="020F0502020204030204" pitchFamily="34" charset="0"/>
              <a:ea typeface="Calibri" panose="020F0502020204030204" pitchFamily="34" charset="0"/>
              <a:cs typeface="Calibri" panose="020F0502020204030204" pitchFamily="34" charset="0"/>
            </a:endParaRPr>
          </a:p>
        </p:txBody>
      </p:sp>
      <p:sp>
        <p:nvSpPr>
          <p:cNvPr id="10" name="Retângulo 20">
            <a:extLst>
              <a:ext uri="{FF2B5EF4-FFF2-40B4-BE49-F238E27FC236}">
                <a16:creationId xmlns:a16="http://schemas.microsoft.com/office/drawing/2014/main" id="{26C02C2A-881F-EE6F-3656-66DB696D6CC8}"/>
              </a:ext>
            </a:extLst>
          </p:cNvPr>
          <p:cNvSpPr/>
          <p:nvPr/>
        </p:nvSpPr>
        <p:spPr>
          <a:xfrm>
            <a:off x="-19595" y="-1"/>
            <a:ext cx="1278195" cy="6858000"/>
          </a:xfrm>
          <a:prstGeom prst="rect">
            <a:avLst/>
          </a:prstGeom>
          <a:solidFill>
            <a:srgbClr val="E0E486"/>
          </a:solidFill>
          <a:ln w="12700">
            <a:miter lim="400000"/>
          </a:ln>
        </p:spPr>
        <p:txBody>
          <a:bodyPr lIns="45719" rIns="45719" anchor="ctr"/>
          <a:lstStyle/>
          <a:p>
            <a:pPr marL="0" marR="0" lvl="0" indent="0" algn="ctr" defTabSz="914400" rtl="0" eaLnBrk="1" fontAlgn="auto" latinLnBrk="0" hangingPunct="1">
              <a:lnSpc>
                <a:spcPct val="100000"/>
              </a:lnSpc>
              <a:spcBef>
                <a:spcPts val="0"/>
              </a:spcBef>
              <a:spcAft>
                <a:spcPts val="0"/>
              </a:spcAft>
              <a:buClrTx/>
              <a:buSzTx/>
              <a:buFontTx/>
              <a:buNone/>
              <a:tabLst/>
              <a:defRPr>
                <a:solidFill>
                  <a:srgbClr val="FFFFFF"/>
                </a:solidFill>
              </a:defRPr>
            </a:pPr>
            <a:endParaRPr kumimoji="0" sz="1800" b="0" i="0" u="none" strike="noStrike" kern="1200" cap="none" spc="0" normalizeH="0" baseline="0" noProof="0" dirty="0">
              <a:ln>
                <a:noFill/>
              </a:ln>
              <a:solidFill>
                <a:srgbClr val="FFFFFF"/>
              </a:solidFill>
              <a:effectLst/>
              <a:uLnTx/>
              <a:uFillTx/>
              <a:latin typeface="Calibri"/>
              <a:ea typeface="+mn-ea"/>
              <a:cs typeface="+mn-cs"/>
            </a:endParaRPr>
          </a:p>
        </p:txBody>
      </p:sp>
      <p:pic>
        <p:nvPicPr>
          <p:cNvPr id="11" name="Picture 21" descr="biotasintese_logo_vertical_ENG_s-slogan_linhas_pretas.png">
            <a:extLst>
              <a:ext uri="{FF2B5EF4-FFF2-40B4-BE49-F238E27FC236}">
                <a16:creationId xmlns:a16="http://schemas.microsoft.com/office/drawing/2014/main" id="{5060CFFA-DFC2-26D6-6399-D54E8FF1B76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256" y="0"/>
            <a:ext cx="1294802" cy="1726058"/>
          </a:xfrm>
          <a:prstGeom prst="rect">
            <a:avLst/>
          </a:prstGeom>
        </p:spPr>
      </p:pic>
      <p:sp>
        <p:nvSpPr>
          <p:cNvPr id="4" name="CaixaDeTexto 3">
            <a:extLst>
              <a:ext uri="{FF2B5EF4-FFF2-40B4-BE49-F238E27FC236}">
                <a16:creationId xmlns:a16="http://schemas.microsoft.com/office/drawing/2014/main" id="{D28D08A8-08FC-71AB-66F9-47627ED6A773}"/>
              </a:ext>
            </a:extLst>
          </p:cNvPr>
          <p:cNvSpPr txBox="1"/>
          <p:nvPr/>
        </p:nvSpPr>
        <p:spPr>
          <a:xfrm>
            <a:off x="1299254" y="117724"/>
            <a:ext cx="7648803" cy="830997"/>
          </a:xfrm>
          <a:prstGeom prst="rect">
            <a:avLst/>
          </a:prstGeom>
          <a:solidFill>
            <a:schemeClr val="bg1"/>
          </a:solidFill>
        </p:spPr>
        <p:txBody>
          <a:bodyPr wrap="square" rtlCol="0">
            <a:spAutoFit/>
          </a:bodyPr>
          <a:lstStyle/>
          <a:p>
            <a:r>
              <a:rPr lang="en-US" sz="2400" b="1" noProof="0" dirty="0">
                <a:latin typeface="Calibri" panose="020F0502020204030204" pitchFamily="34" charset="0"/>
                <a:ea typeface="Calibri" panose="020F0502020204030204" pitchFamily="34" charset="0"/>
                <a:cs typeface="Calibri" panose="020F0502020204030204" pitchFamily="34" charset="0"/>
              </a:rPr>
              <a:t>How is t</a:t>
            </a:r>
            <a:r>
              <a:rPr lang="en-US" sz="2400" b="1" dirty="0">
                <a:latin typeface="Calibri" panose="020F0502020204030204" pitchFamily="34" charset="0"/>
                <a:ea typeface="Calibri" panose="020F0502020204030204" pitchFamily="34" charset="0"/>
                <a:cs typeface="Calibri" panose="020F0502020204030204" pitchFamily="34" charset="0"/>
              </a:rPr>
              <a:t>he use of evidence for policy making understood by the stakeholders involved?</a:t>
            </a:r>
            <a:endParaRPr lang="en-US" sz="2400" b="1" noProof="0" dirty="0">
              <a:latin typeface="Calibri" panose="020F0502020204030204" pitchFamily="34" charset="0"/>
              <a:ea typeface="Calibri" panose="020F0502020204030204" pitchFamily="34" charset="0"/>
              <a:cs typeface="Calibri" panose="020F0502020204030204" pitchFamily="34" charset="0"/>
            </a:endParaRPr>
          </a:p>
        </p:txBody>
      </p:sp>
      <p:pic>
        <p:nvPicPr>
          <p:cNvPr id="9" name="Imagem 6" descr="Imagem 6">
            <a:extLst>
              <a:ext uri="{FF2B5EF4-FFF2-40B4-BE49-F238E27FC236}">
                <a16:creationId xmlns:a16="http://schemas.microsoft.com/office/drawing/2014/main" id="{B3959E18-FBFD-3F2B-4AFC-C8AD3E3CEDA0}"/>
              </a:ext>
            </a:extLst>
          </p:cNvPr>
          <p:cNvPicPr>
            <a:picLocks noChangeAspect="1"/>
          </p:cNvPicPr>
          <p:nvPr/>
        </p:nvPicPr>
        <p:blipFill>
          <a:blip r:embed="rId3"/>
          <a:srcRect l="5442" t="10732" r="51564" b="31747"/>
          <a:stretch>
            <a:fillRect/>
          </a:stretch>
        </p:blipFill>
        <p:spPr>
          <a:xfrm>
            <a:off x="40096" y="4314222"/>
            <a:ext cx="1183231" cy="545776"/>
          </a:xfrm>
          <a:prstGeom prst="rect">
            <a:avLst/>
          </a:prstGeom>
          <a:ln w="12700">
            <a:miter lim="400000"/>
          </a:ln>
        </p:spPr>
      </p:pic>
      <p:pic>
        <p:nvPicPr>
          <p:cNvPr id="12" name="Imagem 5" descr="Imagem 5">
            <a:extLst>
              <a:ext uri="{FF2B5EF4-FFF2-40B4-BE49-F238E27FC236}">
                <a16:creationId xmlns:a16="http://schemas.microsoft.com/office/drawing/2014/main" id="{E55B79E9-3D58-493A-2513-B5EFB76CA75E}"/>
              </a:ext>
            </a:extLst>
          </p:cNvPr>
          <p:cNvPicPr>
            <a:picLocks noChangeAspect="1"/>
          </p:cNvPicPr>
          <p:nvPr/>
        </p:nvPicPr>
        <p:blipFill>
          <a:blip r:embed="rId4"/>
          <a:stretch>
            <a:fillRect/>
          </a:stretch>
        </p:blipFill>
        <p:spPr>
          <a:xfrm>
            <a:off x="27080" y="6117620"/>
            <a:ext cx="1207135" cy="679013"/>
          </a:xfrm>
          <a:prstGeom prst="rect">
            <a:avLst/>
          </a:prstGeom>
          <a:ln w="12700">
            <a:miter lim="400000"/>
          </a:ln>
        </p:spPr>
      </p:pic>
      <p:pic>
        <p:nvPicPr>
          <p:cNvPr id="13" name="Imagem 7" descr="Imagem 7">
            <a:extLst>
              <a:ext uri="{FF2B5EF4-FFF2-40B4-BE49-F238E27FC236}">
                <a16:creationId xmlns:a16="http://schemas.microsoft.com/office/drawing/2014/main" id="{5D4858DA-C257-62C5-F5A9-A5A194CD9A3C}"/>
              </a:ext>
            </a:extLst>
          </p:cNvPr>
          <p:cNvPicPr>
            <a:picLocks noChangeAspect="1"/>
          </p:cNvPicPr>
          <p:nvPr/>
        </p:nvPicPr>
        <p:blipFill>
          <a:blip r:embed="rId5"/>
          <a:stretch>
            <a:fillRect/>
          </a:stretch>
        </p:blipFill>
        <p:spPr>
          <a:xfrm>
            <a:off x="24972" y="4885963"/>
            <a:ext cx="1198958" cy="1198957"/>
          </a:xfrm>
          <a:prstGeom prst="rect">
            <a:avLst/>
          </a:prstGeom>
          <a:ln w="12700">
            <a:miter lim="400000"/>
          </a:ln>
        </p:spPr>
      </p:pic>
      <p:sp>
        <p:nvSpPr>
          <p:cNvPr id="5" name="CaixaDeTexto 4">
            <a:extLst>
              <a:ext uri="{FF2B5EF4-FFF2-40B4-BE49-F238E27FC236}">
                <a16:creationId xmlns:a16="http://schemas.microsoft.com/office/drawing/2014/main" id="{4F4D8584-707D-C9DC-129B-83119F3AE6B9}"/>
              </a:ext>
            </a:extLst>
          </p:cNvPr>
          <p:cNvSpPr txBox="1"/>
          <p:nvPr/>
        </p:nvSpPr>
        <p:spPr>
          <a:xfrm>
            <a:off x="5442856" y="3428999"/>
            <a:ext cx="6117770" cy="830997"/>
          </a:xfrm>
          <a:prstGeom prst="rect">
            <a:avLst/>
          </a:prstGeom>
          <a:noFill/>
        </p:spPr>
        <p:txBody>
          <a:bodyPr wrap="square">
            <a:spAutoFit/>
          </a:bodyPr>
          <a:lstStyle/>
          <a:p>
            <a:pPr rtl="0" fontAlgn="base">
              <a:spcBef>
                <a:spcPts val="1200"/>
              </a:spcBef>
              <a:spcAft>
                <a:spcPts val="1200"/>
              </a:spcAft>
            </a:pPr>
            <a:r>
              <a:rPr lang="en-US" sz="1600" b="0" i="1" u="none" strike="noStrike" dirty="0">
                <a:solidFill>
                  <a:srgbClr val="000000"/>
                </a:solidFill>
                <a:effectLst/>
              </a:rPr>
              <a:t>Expertise to collect, interpret or apply evidence amongst agents, particularly in the climate adaptation sector, is required for a good use in policymaking.</a:t>
            </a:r>
          </a:p>
        </p:txBody>
      </p:sp>
      <p:sp>
        <p:nvSpPr>
          <p:cNvPr id="7" name="CaixaDeTexto 6">
            <a:extLst>
              <a:ext uri="{FF2B5EF4-FFF2-40B4-BE49-F238E27FC236}">
                <a16:creationId xmlns:a16="http://schemas.microsoft.com/office/drawing/2014/main" id="{2FF83B7A-F07B-E7AD-6FD0-B4F1331C0E06}"/>
              </a:ext>
            </a:extLst>
          </p:cNvPr>
          <p:cNvSpPr txBox="1"/>
          <p:nvPr/>
        </p:nvSpPr>
        <p:spPr>
          <a:xfrm>
            <a:off x="1522623" y="4497232"/>
            <a:ext cx="6564086" cy="1077218"/>
          </a:xfrm>
          <a:prstGeom prst="rect">
            <a:avLst/>
          </a:prstGeom>
          <a:noFill/>
        </p:spPr>
        <p:txBody>
          <a:bodyPr wrap="square">
            <a:spAutoFit/>
          </a:bodyPr>
          <a:lstStyle/>
          <a:p>
            <a:r>
              <a:rPr lang="en-US" sz="1600" i="1" dirty="0"/>
              <a:t>Programs at the organizational level (for example, regulatory, governance and accountability), that integrate different scales (municipal, state and national) and focus areas (agricultural, environmental, and urban) are required for a good use of evidence in policymaking.</a:t>
            </a:r>
            <a:endParaRPr lang="pt-BR" sz="1600" i="1" dirty="0"/>
          </a:p>
        </p:txBody>
      </p:sp>
      <p:sp>
        <p:nvSpPr>
          <p:cNvPr id="14" name="CaixaDeTexto 13">
            <a:extLst>
              <a:ext uri="{FF2B5EF4-FFF2-40B4-BE49-F238E27FC236}">
                <a16:creationId xmlns:a16="http://schemas.microsoft.com/office/drawing/2014/main" id="{85F0F31B-36C0-3CCB-04C1-7E38D97E62D4}"/>
              </a:ext>
            </a:extLst>
          </p:cNvPr>
          <p:cNvSpPr txBox="1"/>
          <p:nvPr/>
        </p:nvSpPr>
        <p:spPr>
          <a:xfrm>
            <a:off x="5540828" y="5872351"/>
            <a:ext cx="4680858" cy="584775"/>
          </a:xfrm>
          <a:prstGeom prst="rect">
            <a:avLst/>
          </a:prstGeom>
          <a:noFill/>
        </p:spPr>
        <p:txBody>
          <a:bodyPr wrap="square">
            <a:spAutoFit/>
          </a:bodyPr>
          <a:lstStyle/>
          <a:p>
            <a:r>
              <a:rPr lang="en-US" sz="1600" i="1" dirty="0"/>
              <a:t>Platforms and repositories facilitate making information available to policymakers.</a:t>
            </a:r>
            <a:endParaRPr lang="pt-BR" sz="1600" i="1" dirty="0"/>
          </a:p>
        </p:txBody>
      </p:sp>
    </p:spTree>
    <p:extLst>
      <p:ext uri="{BB962C8B-B14F-4D97-AF65-F5344CB8AC3E}">
        <p14:creationId xmlns:p14="http://schemas.microsoft.com/office/powerpoint/2010/main" val="89582249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91AD2D-2446-E702-7108-170678D08395}"/>
            </a:ext>
          </a:extLst>
        </p:cNvPr>
        <p:cNvGrpSpPr/>
        <p:nvPr/>
      </p:nvGrpSpPr>
      <p:grpSpPr>
        <a:xfrm>
          <a:off x="0" y="0"/>
          <a:ext cx="0" cy="0"/>
          <a:chOff x="0" y="0"/>
          <a:chExt cx="0" cy="0"/>
        </a:xfrm>
      </p:grpSpPr>
      <p:sp>
        <p:nvSpPr>
          <p:cNvPr id="7" name="CaixaDeTexto 6">
            <a:extLst>
              <a:ext uri="{FF2B5EF4-FFF2-40B4-BE49-F238E27FC236}">
                <a16:creationId xmlns:a16="http://schemas.microsoft.com/office/drawing/2014/main" id="{3491184A-60CE-1799-F617-5977ADBDD02B}"/>
              </a:ext>
            </a:extLst>
          </p:cNvPr>
          <p:cNvSpPr txBox="1"/>
          <p:nvPr/>
        </p:nvSpPr>
        <p:spPr>
          <a:xfrm rot="16200000">
            <a:off x="189134" y="3764319"/>
            <a:ext cx="2743201" cy="584775"/>
          </a:xfrm>
          <a:prstGeom prst="rect">
            <a:avLst/>
          </a:prstGeom>
          <a:noFill/>
        </p:spPr>
        <p:txBody>
          <a:bodyPr wrap="square" rtlCol="0">
            <a:spAutoFit/>
          </a:bodyPr>
          <a:lstStyle/>
          <a:p>
            <a:pPr algn="ctr"/>
            <a:r>
              <a:rPr lang="en-US" sz="1600" noProof="0" dirty="0"/>
              <a:t>Ecosystem service (provision)</a:t>
            </a:r>
          </a:p>
        </p:txBody>
      </p:sp>
      <p:sp>
        <p:nvSpPr>
          <p:cNvPr id="10" name="CaixaDeTexto 9">
            <a:extLst>
              <a:ext uri="{FF2B5EF4-FFF2-40B4-BE49-F238E27FC236}">
                <a16:creationId xmlns:a16="http://schemas.microsoft.com/office/drawing/2014/main" id="{8FDF1123-B674-B2A4-2253-798556C6CD69}"/>
              </a:ext>
            </a:extLst>
          </p:cNvPr>
          <p:cNvSpPr txBox="1"/>
          <p:nvPr/>
        </p:nvSpPr>
        <p:spPr>
          <a:xfrm>
            <a:off x="3961824" y="2752580"/>
            <a:ext cx="2363946" cy="276999"/>
          </a:xfrm>
          <a:prstGeom prst="rect">
            <a:avLst/>
          </a:prstGeom>
          <a:noFill/>
        </p:spPr>
        <p:txBody>
          <a:bodyPr wrap="square" rtlCol="0">
            <a:spAutoFit/>
          </a:bodyPr>
          <a:lstStyle/>
          <a:p>
            <a:r>
              <a:rPr lang="en-US" sz="1200" noProof="0" dirty="0">
                <a:solidFill>
                  <a:schemeClr val="accent3"/>
                </a:solidFill>
              </a:rPr>
              <a:t>Socio-environmental resiliency</a:t>
            </a:r>
          </a:p>
        </p:txBody>
      </p:sp>
      <p:sp>
        <p:nvSpPr>
          <p:cNvPr id="11" name="CaixaDeTexto 10">
            <a:extLst>
              <a:ext uri="{FF2B5EF4-FFF2-40B4-BE49-F238E27FC236}">
                <a16:creationId xmlns:a16="http://schemas.microsoft.com/office/drawing/2014/main" id="{6CA9D8E7-8A12-54BF-77C2-3DE35E9AAACF}"/>
              </a:ext>
            </a:extLst>
          </p:cNvPr>
          <p:cNvSpPr txBox="1"/>
          <p:nvPr/>
        </p:nvSpPr>
        <p:spPr>
          <a:xfrm>
            <a:off x="1872180" y="5292887"/>
            <a:ext cx="1835573" cy="276999"/>
          </a:xfrm>
          <a:prstGeom prst="rect">
            <a:avLst/>
          </a:prstGeom>
          <a:noFill/>
        </p:spPr>
        <p:txBody>
          <a:bodyPr wrap="square" rtlCol="0">
            <a:spAutoFit/>
          </a:bodyPr>
          <a:lstStyle/>
          <a:p>
            <a:r>
              <a:rPr lang="en-US" sz="1200" noProof="0" dirty="0">
                <a:solidFill>
                  <a:srgbClr val="FF0000"/>
                </a:solidFill>
              </a:rPr>
              <a:t>Socio-environmental gap</a:t>
            </a:r>
          </a:p>
        </p:txBody>
      </p:sp>
      <p:sp>
        <p:nvSpPr>
          <p:cNvPr id="18" name="CaixaDeTexto 17">
            <a:extLst>
              <a:ext uri="{FF2B5EF4-FFF2-40B4-BE49-F238E27FC236}">
                <a16:creationId xmlns:a16="http://schemas.microsoft.com/office/drawing/2014/main" id="{E1AB68F1-1587-D1A2-64C8-550448D6C4AF}"/>
              </a:ext>
            </a:extLst>
          </p:cNvPr>
          <p:cNvSpPr txBox="1"/>
          <p:nvPr/>
        </p:nvSpPr>
        <p:spPr>
          <a:xfrm rot="16200000">
            <a:off x="5553492" y="3887429"/>
            <a:ext cx="2743201" cy="338554"/>
          </a:xfrm>
          <a:prstGeom prst="rect">
            <a:avLst/>
          </a:prstGeom>
          <a:noFill/>
        </p:spPr>
        <p:txBody>
          <a:bodyPr wrap="square" rtlCol="0">
            <a:spAutoFit/>
          </a:bodyPr>
          <a:lstStyle/>
          <a:p>
            <a:pPr algn="ctr"/>
            <a:r>
              <a:rPr lang="en-US" sz="1600" dirty="0"/>
              <a:t>Climate hazards</a:t>
            </a:r>
            <a:endParaRPr lang="en-US" sz="1600" noProof="0" dirty="0"/>
          </a:p>
        </p:txBody>
      </p:sp>
      <p:sp>
        <p:nvSpPr>
          <p:cNvPr id="24" name="CaixaDeTexto 23">
            <a:extLst>
              <a:ext uri="{FF2B5EF4-FFF2-40B4-BE49-F238E27FC236}">
                <a16:creationId xmlns:a16="http://schemas.microsoft.com/office/drawing/2014/main" id="{3E78D8CC-D669-D2E2-4B2B-F9EB94221DA8}"/>
              </a:ext>
            </a:extLst>
          </p:cNvPr>
          <p:cNvSpPr txBox="1"/>
          <p:nvPr/>
        </p:nvSpPr>
        <p:spPr>
          <a:xfrm>
            <a:off x="1329547" y="758891"/>
            <a:ext cx="7247294" cy="1569660"/>
          </a:xfrm>
          <a:prstGeom prst="rect">
            <a:avLst/>
          </a:prstGeom>
          <a:noFill/>
        </p:spPr>
        <p:txBody>
          <a:bodyPr wrap="square" rtlCol="0">
            <a:spAutoFit/>
          </a:bodyPr>
          <a:lstStyle/>
          <a:p>
            <a:r>
              <a:rPr lang="en-US" sz="2400" noProof="0" dirty="0">
                <a:latin typeface="Calibri" panose="020F0502020204030204" pitchFamily="34" charset="0"/>
                <a:ea typeface="Calibri" panose="020F0502020204030204" pitchFamily="34" charset="0"/>
                <a:cs typeface="Calibri" panose="020F0502020204030204" pitchFamily="34" charset="0"/>
              </a:rPr>
              <a:t>Clim</a:t>
            </a:r>
            <a:r>
              <a:rPr lang="en-US" sz="2400" dirty="0" err="1">
                <a:latin typeface="Calibri" panose="020F0502020204030204" pitchFamily="34" charset="0"/>
                <a:ea typeface="Calibri" panose="020F0502020204030204" pitchFamily="34" charset="0"/>
                <a:cs typeface="Calibri" panose="020F0502020204030204" pitchFamily="34" charset="0"/>
              </a:rPr>
              <a:t>te</a:t>
            </a:r>
            <a:r>
              <a:rPr lang="en-US" sz="2400" dirty="0">
                <a:latin typeface="Calibri" panose="020F0502020204030204" pitchFamily="34" charset="0"/>
                <a:ea typeface="Calibri" panose="020F0502020204030204" pitchFamily="34" charset="0"/>
                <a:cs typeface="Calibri" panose="020F0502020204030204" pitchFamily="34" charset="0"/>
              </a:rPr>
              <a:t> adaptation policy are unequally distributed among socially vulnerable sectors of society unlike </a:t>
            </a:r>
            <a:r>
              <a:rPr lang="en-US" sz="2400" noProof="0" dirty="0">
                <a:latin typeface="Calibri" panose="020F0502020204030204" pitchFamily="34" charset="0"/>
                <a:ea typeface="Calibri" panose="020F0502020204030204" pitchFamily="34" charset="0"/>
                <a:cs typeface="Calibri" panose="020F0502020204030204" pitchFamily="34" charset="0"/>
              </a:rPr>
              <a:t>climatic hazards</a:t>
            </a:r>
            <a:r>
              <a:rPr lang="en-US" sz="2400" dirty="0">
                <a:latin typeface="Calibri" panose="020F0502020204030204" pitchFamily="34" charset="0"/>
                <a:ea typeface="Calibri" panose="020F0502020204030204" pitchFamily="34" charset="0"/>
                <a:cs typeface="Calibri" panose="020F0502020204030204" pitchFamily="34" charset="0"/>
              </a:rPr>
              <a:t>, zoonotic diseases and pollination service</a:t>
            </a:r>
            <a:endParaRPr lang="en-US" sz="2400" b="1" noProof="0" dirty="0">
              <a:latin typeface="Calibri" panose="020F0502020204030204" pitchFamily="34" charset="0"/>
              <a:ea typeface="Calibri" panose="020F0502020204030204" pitchFamily="34" charset="0"/>
              <a:cs typeface="Calibri" panose="020F0502020204030204" pitchFamily="34" charset="0"/>
            </a:endParaRPr>
          </a:p>
        </p:txBody>
      </p:sp>
      <p:sp>
        <p:nvSpPr>
          <p:cNvPr id="25" name="CaixaDeTexto 24">
            <a:extLst>
              <a:ext uri="{FF2B5EF4-FFF2-40B4-BE49-F238E27FC236}">
                <a16:creationId xmlns:a16="http://schemas.microsoft.com/office/drawing/2014/main" id="{BFB47B61-6055-6B07-E223-5D15568905A8}"/>
              </a:ext>
            </a:extLst>
          </p:cNvPr>
          <p:cNvSpPr txBox="1"/>
          <p:nvPr/>
        </p:nvSpPr>
        <p:spPr>
          <a:xfrm>
            <a:off x="2005897" y="5726658"/>
            <a:ext cx="3453201" cy="584775"/>
          </a:xfrm>
          <a:prstGeom prst="rect">
            <a:avLst/>
          </a:prstGeom>
          <a:noFill/>
        </p:spPr>
        <p:txBody>
          <a:bodyPr wrap="square" rtlCol="0">
            <a:spAutoFit/>
          </a:bodyPr>
          <a:lstStyle/>
          <a:p>
            <a:pPr algn="ctr"/>
            <a:r>
              <a:rPr lang="en-US" sz="1600" noProof="0" dirty="0"/>
              <a:t>Governance Adaptative capacity (UAI)</a:t>
            </a:r>
          </a:p>
        </p:txBody>
      </p:sp>
      <p:sp>
        <p:nvSpPr>
          <p:cNvPr id="2" name="CaixaDeTexto 1">
            <a:extLst>
              <a:ext uri="{FF2B5EF4-FFF2-40B4-BE49-F238E27FC236}">
                <a16:creationId xmlns:a16="http://schemas.microsoft.com/office/drawing/2014/main" id="{EDABDBCD-79CA-7FEC-71D1-A17F35C9B447}"/>
              </a:ext>
            </a:extLst>
          </p:cNvPr>
          <p:cNvSpPr txBox="1"/>
          <p:nvPr/>
        </p:nvSpPr>
        <p:spPr>
          <a:xfrm>
            <a:off x="1329547" y="267542"/>
            <a:ext cx="3211547" cy="461665"/>
          </a:xfrm>
          <a:prstGeom prst="rect">
            <a:avLst/>
          </a:prstGeom>
          <a:solidFill>
            <a:schemeClr val="bg1"/>
          </a:solidFill>
        </p:spPr>
        <p:txBody>
          <a:bodyPr wrap="square" rtlCol="0">
            <a:spAutoFit/>
          </a:bodyPr>
          <a:lstStyle/>
          <a:p>
            <a:r>
              <a:rPr lang="en-US" sz="2400" b="1" dirty="0">
                <a:latin typeface="Calibri" panose="020F0502020204030204" pitchFamily="34" charset="0"/>
                <a:ea typeface="Calibri" panose="020F0502020204030204" pitchFamily="34" charset="0"/>
                <a:cs typeface="Calibri" panose="020F0502020204030204" pitchFamily="34" charset="0"/>
              </a:rPr>
              <a:t>Expected results</a:t>
            </a:r>
            <a:r>
              <a:rPr lang="en-US" sz="2400" b="1" noProof="0" dirty="0">
                <a:latin typeface="Calibri" panose="020F0502020204030204" pitchFamily="34" charset="0"/>
                <a:ea typeface="Calibri" panose="020F0502020204030204" pitchFamily="34" charset="0"/>
                <a:cs typeface="Calibri" panose="020F0502020204030204" pitchFamily="34" charset="0"/>
              </a:rPr>
              <a:t>:</a:t>
            </a:r>
          </a:p>
        </p:txBody>
      </p:sp>
      <p:cxnSp>
        <p:nvCxnSpPr>
          <p:cNvPr id="6" name="Conector de Seta Reta 5">
            <a:extLst>
              <a:ext uri="{FF2B5EF4-FFF2-40B4-BE49-F238E27FC236}">
                <a16:creationId xmlns:a16="http://schemas.microsoft.com/office/drawing/2014/main" id="{D53943B6-3CAF-DEA9-3CFC-41181EAB45C6}"/>
              </a:ext>
            </a:extLst>
          </p:cNvPr>
          <p:cNvCxnSpPr>
            <a:cxnSpLocks/>
          </p:cNvCxnSpPr>
          <p:nvPr/>
        </p:nvCxnSpPr>
        <p:spPr>
          <a:xfrm flipV="1">
            <a:off x="3734964" y="4033853"/>
            <a:ext cx="2739081" cy="1324"/>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12" name="Conector de Seta Reta 11">
            <a:extLst>
              <a:ext uri="{FF2B5EF4-FFF2-40B4-BE49-F238E27FC236}">
                <a16:creationId xmlns:a16="http://schemas.microsoft.com/office/drawing/2014/main" id="{DDAA604C-5D33-A069-2395-55D9E5D10C8C}"/>
              </a:ext>
            </a:extLst>
          </p:cNvPr>
          <p:cNvCxnSpPr>
            <a:cxnSpLocks/>
            <a:endCxn id="7" idx="2"/>
          </p:cNvCxnSpPr>
          <p:nvPr/>
        </p:nvCxnSpPr>
        <p:spPr>
          <a:xfrm flipH="1">
            <a:off x="1853122" y="4034515"/>
            <a:ext cx="1880609" cy="22191"/>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4" name="Conector de Seta Reta 13">
            <a:extLst>
              <a:ext uri="{FF2B5EF4-FFF2-40B4-BE49-F238E27FC236}">
                <a16:creationId xmlns:a16="http://schemas.microsoft.com/office/drawing/2014/main" id="{92CA7A94-9A0E-DCBB-01C5-449E4F1B8B0A}"/>
              </a:ext>
            </a:extLst>
          </p:cNvPr>
          <p:cNvCxnSpPr>
            <a:cxnSpLocks/>
          </p:cNvCxnSpPr>
          <p:nvPr/>
        </p:nvCxnSpPr>
        <p:spPr>
          <a:xfrm flipV="1">
            <a:off x="3733731" y="2414939"/>
            <a:ext cx="0" cy="1619576"/>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15" name="Conector de Seta Reta 14">
            <a:extLst>
              <a:ext uri="{FF2B5EF4-FFF2-40B4-BE49-F238E27FC236}">
                <a16:creationId xmlns:a16="http://schemas.microsoft.com/office/drawing/2014/main" id="{594E3B82-205D-C3DD-BF1C-327CE0D22B92}"/>
              </a:ext>
            </a:extLst>
          </p:cNvPr>
          <p:cNvCxnSpPr>
            <a:cxnSpLocks/>
            <a:endCxn id="25" idx="0"/>
          </p:cNvCxnSpPr>
          <p:nvPr/>
        </p:nvCxnSpPr>
        <p:spPr>
          <a:xfrm>
            <a:off x="3732498" y="4033853"/>
            <a:ext cx="0" cy="1692805"/>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27" name="Elipse 26">
            <a:extLst>
              <a:ext uri="{FF2B5EF4-FFF2-40B4-BE49-F238E27FC236}">
                <a16:creationId xmlns:a16="http://schemas.microsoft.com/office/drawing/2014/main" id="{1CF01D7B-3A2E-E828-7EBA-E1EFBBAC20AB}"/>
              </a:ext>
            </a:extLst>
          </p:cNvPr>
          <p:cNvSpPr/>
          <p:nvPr/>
        </p:nvSpPr>
        <p:spPr>
          <a:xfrm>
            <a:off x="4640757" y="3086271"/>
            <a:ext cx="45719" cy="45719"/>
          </a:xfrm>
          <a:prstGeom prst="ellipse">
            <a:avLst/>
          </a:prstGeom>
          <a:solidFill>
            <a:schemeClr val="accent4">
              <a:lumMod val="75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8" name="Elipse 27">
            <a:extLst>
              <a:ext uri="{FF2B5EF4-FFF2-40B4-BE49-F238E27FC236}">
                <a16:creationId xmlns:a16="http://schemas.microsoft.com/office/drawing/2014/main" id="{238F8DB7-E4D7-40E4-39B2-3158AFC5808A}"/>
              </a:ext>
            </a:extLst>
          </p:cNvPr>
          <p:cNvSpPr/>
          <p:nvPr/>
        </p:nvSpPr>
        <p:spPr>
          <a:xfrm>
            <a:off x="4041950" y="3540114"/>
            <a:ext cx="45719" cy="45719"/>
          </a:xfrm>
          <a:prstGeom prst="ellipse">
            <a:avLst/>
          </a:prstGeom>
          <a:solidFill>
            <a:schemeClr val="accent4">
              <a:lumMod val="75000"/>
            </a:schemeClr>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9" name="Elipse 28">
            <a:extLst>
              <a:ext uri="{FF2B5EF4-FFF2-40B4-BE49-F238E27FC236}">
                <a16:creationId xmlns:a16="http://schemas.microsoft.com/office/drawing/2014/main" id="{74779C2F-1841-0809-D66A-EEAC82D2BDE7}"/>
              </a:ext>
            </a:extLst>
          </p:cNvPr>
          <p:cNvSpPr/>
          <p:nvPr/>
        </p:nvSpPr>
        <p:spPr>
          <a:xfrm>
            <a:off x="4108611" y="3213953"/>
            <a:ext cx="45719" cy="45719"/>
          </a:xfrm>
          <a:prstGeom prst="ellipse">
            <a:avLst/>
          </a:prstGeom>
          <a:solidFill>
            <a:schemeClr val="accent4">
              <a:lumMod val="75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0" name="Elipse 29">
            <a:extLst>
              <a:ext uri="{FF2B5EF4-FFF2-40B4-BE49-F238E27FC236}">
                <a16:creationId xmlns:a16="http://schemas.microsoft.com/office/drawing/2014/main" id="{5AC48FFA-65AF-B8BB-1D37-514067D44A4B}"/>
              </a:ext>
            </a:extLst>
          </p:cNvPr>
          <p:cNvSpPr/>
          <p:nvPr/>
        </p:nvSpPr>
        <p:spPr>
          <a:xfrm>
            <a:off x="4427192" y="3679438"/>
            <a:ext cx="45719" cy="45719"/>
          </a:xfrm>
          <a:prstGeom prst="ellipse">
            <a:avLst/>
          </a:prstGeom>
          <a:solidFill>
            <a:schemeClr val="accent4">
              <a:lumMod val="75000"/>
            </a:schemeClr>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1" name="Elipse 30">
            <a:extLst>
              <a:ext uri="{FF2B5EF4-FFF2-40B4-BE49-F238E27FC236}">
                <a16:creationId xmlns:a16="http://schemas.microsoft.com/office/drawing/2014/main" id="{213C2B59-BD72-3DC2-C6E3-98D3FE8E9D92}"/>
              </a:ext>
            </a:extLst>
          </p:cNvPr>
          <p:cNvSpPr/>
          <p:nvPr/>
        </p:nvSpPr>
        <p:spPr>
          <a:xfrm>
            <a:off x="4574929" y="3530106"/>
            <a:ext cx="45719" cy="45719"/>
          </a:xfrm>
          <a:prstGeom prst="ellipse">
            <a:avLst/>
          </a:prstGeom>
          <a:solidFill>
            <a:schemeClr val="accent2">
              <a:lumMod val="75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2" name="Elipse 31">
            <a:extLst>
              <a:ext uri="{FF2B5EF4-FFF2-40B4-BE49-F238E27FC236}">
                <a16:creationId xmlns:a16="http://schemas.microsoft.com/office/drawing/2014/main" id="{7672312E-E4C5-1207-51F0-093B4664CDD6}"/>
              </a:ext>
            </a:extLst>
          </p:cNvPr>
          <p:cNvSpPr/>
          <p:nvPr/>
        </p:nvSpPr>
        <p:spPr>
          <a:xfrm>
            <a:off x="4231518" y="3805618"/>
            <a:ext cx="45719" cy="45719"/>
          </a:xfrm>
          <a:prstGeom prst="ellipse">
            <a:avLst/>
          </a:prstGeom>
          <a:solidFill>
            <a:schemeClr val="accent2">
              <a:lumMod val="75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3" name="Elipse 32">
            <a:extLst>
              <a:ext uri="{FF2B5EF4-FFF2-40B4-BE49-F238E27FC236}">
                <a16:creationId xmlns:a16="http://schemas.microsoft.com/office/drawing/2014/main" id="{FBD7E681-7078-1E49-3C04-E66FB7ACD1B6}"/>
              </a:ext>
            </a:extLst>
          </p:cNvPr>
          <p:cNvSpPr/>
          <p:nvPr/>
        </p:nvSpPr>
        <p:spPr>
          <a:xfrm>
            <a:off x="4321178" y="3459844"/>
            <a:ext cx="45719" cy="45719"/>
          </a:xfrm>
          <a:prstGeom prst="ellipse">
            <a:avLst/>
          </a:prstGeom>
          <a:solidFill>
            <a:schemeClr val="accent2">
              <a:lumMod val="75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4" name="Elipse 33">
            <a:extLst>
              <a:ext uri="{FF2B5EF4-FFF2-40B4-BE49-F238E27FC236}">
                <a16:creationId xmlns:a16="http://schemas.microsoft.com/office/drawing/2014/main" id="{4D9789EB-90B4-6557-151A-CAD28783D2F4}"/>
              </a:ext>
            </a:extLst>
          </p:cNvPr>
          <p:cNvSpPr/>
          <p:nvPr/>
        </p:nvSpPr>
        <p:spPr>
          <a:xfrm>
            <a:off x="4496074" y="3277254"/>
            <a:ext cx="45719" cy="45719"/>
          </a:xfrm>
          <a:prstGeom prst="ellipse">
            <a:avLst/>
          </a:prstGeom>
          <a:solidFill>
            <a:schemeClr val="accent2">
              <a:lumMod val="75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5" name="Elipse 34">
            <a:extLst>
              <a:ext uri="{FF2B5EF4-FFF2-40B4-BE49-F238E27FC236}">
                <a16:creationId xmlns:a16="http://schemas.microsoft.com/office/drawing/2014/main" id="{7A6E0BBE-86A7-9BBA-8C0B-AEA4AA72F834}"/>
              </a:ext>
            </a:extLst>
          </p:cNvPr>
          <p:cNvSpPr/>
          <p:nvPr/>
        </p:nvSpPr>
        <p:spPr>
          <a:xfrm>
            <a:off x="4657251" y="3732487"/>
            <a:ext cx="45719" cy="45719"/>
          </a:xfrm>
          <a:prstGeom prst="ellipse">
            <a:avLst/>
          </a:prstGeom>
          <a:solidFill>
            <a:schemeClr val="accent2">
              <a:lumMod val="75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6" name="Elipse 35">
            <a:extLst>
              <a:ext uri="{FF2B5EF4-FFF2-40B4-BE49-F238E27FC236}">
                <a16:creationId xmlns:a16="http://schemas.microsoft.com/office/drawing/2014/main" id="{1182D713-33F5-537C-1750-F23EEFEDACF6}"/>
              </a:ext>
            </a:extLst>
          </p:cNvPr>
          <p:cNvSpPr/>
          <p:nvPr/>
        </p:nvSpPr>
        <p:spPr>
          <a:xfrm>
            <a:off x="4191274" y="4328765"/>
            <a:ext cx="45719" cy="45719"/>
          </a:xfrm>
          <a:prstGeom prst="ellipse">
            <a:avLst/>
          </a:prstGeom>
          <a:solidFill>
            <a:schemeClr val="accent4">
              <a:lumMod val="75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7" name="Elipse 36">
            <a:extLst>
              <a:ext uri="{FF2B5EF4-FFF2-40B4-BE49-F238E27FC236}">
                <a16:creationId xmlns:a16="http://schemas.microsoft.com/office/drawing/2014/main" id="{CB6B2E3F-36C0-F232-7609-B7283CCEF33F}"/>
              </a:ext>
            </a:extLst>
          </p:cNvPr>
          <p:cNvSpPr/>
          <p:nvPr/>
        </p:nvSpPr>
        <p:spPr>
          <a:xfrm>
            <a:off x="4343674" y="4492740"/>
            <a:ext cx="45719" cy="45719"/>
          </a:xfrm>
          <a:prstGeom prst="ellipse">
            <a:avLst/>
          </a:prstGeom>
          <a:solidFill>
            <a:schemeClr val="accent1">
              <a:lumMod val="75000"/>
            </a:schemeClr>
          </a:solid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Elipse 37">
            <a:extLst>
              <a:ext uri="{FF2B5EF4-FFF2-40B4-BE49-F238E27FC236}">
                <a16:creationId xmlns:a16="http://schemas.microsoft.com/office/drawing/2014/main" id="{7D53F921-C450-F9CE-E6AE-30C9FE24A392}"/>
              </a:ext>
            </a:extLst>
          </p:cNvPr>
          <p:cNvSpPr/>
          <p:nvPr/>
        </p:nvSpPr>
        <p:spPr>
          <a:xfrm>
            <a:off x="4899686" y="4484164"/>
            <a:ext cx="45719" cy="45719"/>
          </a:xfrm>
          <a:prstGeom prst="ellipse">
            <a:avLst/>
          </a:prstGeom>
          <a:solidFill>
            <a:schemeClr val="accent2">
              <a:lumMod val="75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Elipse 38">
            <a:extLst>
              <a:ext uri="{FF2B5EF4-FFF2-40B4-BE49-F238E27FC236}">
                <a16:creationId xmlns:a16="http://schemas.microsoft.com/office/drawing/2014/main" id="{376EB9D8-A324-081E-A5B1-DF93508CED18}"/>
              </a:ext>
            </a:extLst>
          </p:cNvPr>
          <p:cNvSpPr/>
          <p:nvPr/>
        </p:nvSpPr>
        <p:spPr>
          <a:xfrm>
            <a:off x="4496074" y="4390495"/>
            <a:ext cx="45719" cy="45719"/>
          </a:xfrm>
          <a:prstGeom prst="ellipse">
            <a:avLst/>
          </a:prstGeom>
          <a:solidFill>
            <a:schemeClr val="accent4">
              <a:lumMod val="75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0" name="Elipse 39">
            <a:extLst>
              <a:ext uri="{FF2B5EF4-FFF2-40B4-BE49-F238E27FC236}">
                <a16:creationId xmlns:a16="http://schemas.microsoft.com/office/drawing/2014/main" id="{00C156CE-0241-7E3E-1121-5A5F81A944E2}"/>
              </a:ext>
            </a:extLst>
          </p:cNvPr>
          <p:cNvSpPr/>
          <p:nvPr/>
        </p:nvSpPr>
        <p:spPr>
          <a:xfrm>
            <a:off x="4771017" y="4736532"/>
            <a:ext cx="45719" cy="45719"/>
          </a:xfrm>
          <a:prstGeom prst="ellipse">
            <a:avLst/>
          </a:prstGeom>
          <a:solidFill>
            <a:schemeClr val="accent2">
              <a:lumMod val="75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1" name="Elipse 40">
            <a:extLst>
              <a:ext uri="{FF2B5EF4-FFF2-40B4-BE49-F238E27FC236}">
                <a16:creationId xmlns:a16="http://schemas.microsoft.com/office/drawing/2014/main" id="{D8AEA115-AE73-F5E4-2C73-2381F6C6E9EF}"/>
              </a:ext>
            </a:extLst>
          </p:cNvPr>
          <p:cNvSpPr/>
          <p:nvPr/>
        </p:nvSpPr>
        <p:spPr>
          <a:xfrm>
            <a:off x="4312807" y="4716516"/>
            <a:ext cx="45719" cy="45719"/>
          </a:xfrm>
          <a:prstGeom prst="ellipse">
            <a:avLst/>
          </a:prstGeom>
          <a:solidFill>
            <a:schemeClr val="accent2">
              <a:lumMod val="75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2" name="Elipse 41">
            <a:extLst>
              <a:ext uri="{FF2B5EF4-FFF2-40B4-BE49-F238E27FC236}">
                <a16:creationId xmlns:a16="http://schemas.microsoft.com/office/drawing/2014/main" id="{C5F2033F-0A23-49A9-8D58-5F31CF91AA64}"/>
              </a:ext>
            </a:extLst>
          </p:cNvPr>
          <p:cNvSpPr/>
          <p:nvPr/>
        </p:nvSpPr>
        <p:spPr>
          <a:xfrm>
            <a:off x="4416979" y="4253530"/>
            <a:ext cx="45719" cy="45719"/>
          </a:xfrm>
          <a:prstGeom prst="ellipse">
            <a:avLst/>
          </a:prstGeom>
          <a:solidFill>
            <a:schemeClr val="accent2">
              <a:lumMod val="75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3" name="Elipse 42">
            <a:extLst>
              <a:ext uri="{FF2B5EF4-FFF2-40B4-BE49-F238E27FC236}">
                <a16:creationId xmlns:a16="http://schemas.microsoft.com/office/drawing/2014/main" id="{71568244-326A-7ED3-3D55-929ACEE5781B}"/>
              </a:ext>
            </a:extLst>
          </p:cNvPr>
          <p:cNvSpPr/>
          <p:nvPr/>
        </p:nvSpPr>
        <p:spPr>
          <a:xfrm>
            <a:off x="4046591" y="4519748"/>
            <a:ext cx="45719" cy="45719"/>
          </a:xfrm>
          <a:prstGeom prst="ellipse">
            <a:avLst/>
          </a:prstGeom>
          <a:solidFill>
            <a:schemeClr val="accent4">
              <a:lumMod val="75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4" name="Elipse 43">
            <a:extLst>
              <a:ext uri="{FF2B5EF4-FFF2-40B4-BE49-F238E27FC236}">
                <a16:creationId xmlns:a16="http://schemas.microsoft.com/office/drawing/2014/main" id="{B51745D6-4FC1-EBD9-8E41-D790F8EF346E}"/>
              </a:ext>
            </a:extLst>
          </p:cNvPr>
          <p:cNvSpPr/>
          <p:nvPr/>
        </p:nvSpPr>
        <p:spPr>
          <a:xfrm>
            <a:off x="4476783" y="4868919"/>
            <a:ext cx="45719" cy="45719"/>
          </a:xfrm>
          <a:prstGeom prst="ellipse">
            <a:avLst/>
          </a:prstGeom>
          <a:solidFill>
            <a:schemeClr val="accent2">
              <a:lumMod val="75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5" name="Elipse 44">
            <a:extLst>
              <a:ext uri="{FF2B5EF4-FFF2-40B4-BE49-F238E27FC236}">
                <a16:creationId xmlns:a16="http://schemas.microsoft.com/office/drawing/2014/main" id="{63F3BABE-EB9F-C203-04C5-811C8E80D142}"/>
              </a:ext>
            </a:extLst>
          </p:cNvPr>
          <p:cNvSpPr/>
          <p:nvPr/>
        </p:nvSpPr>
        <p:spPr>
          <a:xfrm rot="1886554">
            <a:off x="2969774" y="3257150"/>
            <a:ext cx="45719" cy="45719"/>
          </a:xfrm>
          <a:prstGeom prst="ellipse">
            <a:avLst/>
          </a:prstGeom>
          <a:solidFill>
            <a:schemeClr val="accent2">
              <a:lumMod val="75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6" name="Elipse 45">
            <a:extLst>
              <a:ext uri="{FF2B5EF4-FFF2-40B4-BE49-F238E27FC236}">
                <a16:creationId xmlns:a16="http://schemas.microsoft.com/office/drawing/2014/main" id="{BBBA043D-4145-121C-019B-4369184F9C22}"/>
              </a:ext>
            </a:extLst>
          </p:cNvPr>
          <p:cNvSpPr/>
          <p:nvPr/>
        </p:nvSpPr>
        <p:spPr>
          <a:xfrm rot="1886554">
            <a:off x="3256134" y="3408238"/>
            <a:ext cx="45719" cy="45719"/>
          </a:xfrm>
          <a:prstGeom prst="ellipse">
            <a:avLst/>
          </a:prstGeom>
          <a:solidFill>
            <a:schemeClr val="accent4">
              <a:lumMod val="75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7" name="Elipse 46">
            <a:extLst>
              <a:ext uri="{FF2B5EF4-FFF2-40B4-BE49-F238E27FC236}">
                <a16:creationId xmlns:a16="http://schemas.microsoft.com/office/drawing/2014/main" id="{F95ED1A0-2328-9FC3-B721-EB0C313214AE}"/>
              </a:ext>
            </a:extLst>
          </p:cNvPr>
          <p:cNvSpPr/>
          <p:nvPr/>
        </p:nvSpPr>
        <p:spPr>
          <a:xfrm rot="1886554">
            <a:off x="3091998" y="3395231"/>
            <a:ext cx="45719" cy="45719"/>
          </a:xfrm>
          <a:prstGeom prst="ellipse">
            <a:avLst/>
          </a:prstGeom>
          <a:solidFill>
            <a:schemeClr val="accent4">
              <a:lumMod val="75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8" name="Elipse 47">
            <a:extLst>
              <a:ext uri="{FF2B5EF4-FFF2-40B4-BE49-F238E27FC236}">
                <a16:creationId xmlns:a16="http://schemas.microsoft.com/office/drawing/2014/main" id="{F7E01EF1-5314-FA35-A637-B33FB4EF214D}"/>
              </a:ext>
            </a:extLst>
          </p:cNvPr>
          <p:cNvSpPr/>
          <p:nvPr/>
        </p:nvSpPr>
        <p:spPr>
          <a:xfrm rot="1886554">
            <a:off x="2837326" y="3805619"/>
            <a:ext cx="45719" cy="45719"/>
          </a:xfrm>
          <a:prstGeom prst="ellipse">
            <a:avLst/>
          </a:prstGeom>
          <a:solidFill>
            <a:schemeClr val="accent2">
              <a:lumMod val="75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9" name="Elipse 48">
            <a:extLst>
              <a:ext uri="{FF2B5EF4-FFF2-40B4-BE49-F238E27FC236}">
                <a16:creationId xmlns:a16="http://schemas.microsoft.com/office/drawing/2014/main" id="{9E38C242-0CA7-CBEC-1B41-1ACCD2293F7D}"/>
              </a:ext>
            </a:extLst>
          </p:cNvPr>
          <p:cNvSpPr/>
          <p:nvPr/>
        </p:nvSpPr>
        <p:spPr>
          <a:xfrm rot="1886554">
            <a:off x="3175057" y="2992024"/>
            <a:ext cx="45719" cy="45719"/>
          </a:xfrm>
          <a:prstGeom prst="ellipse">
            <a:avLst/>
          </a:prstGeom>
          <a:solidFill>
            <a:schemeClr val="accent2">
              <a:lumMod val="75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0" name="Elipse 49">
            <a:extLst>
              <a:ext uri="{FF2B5EF4-FFF2-40B4-BE49-F238E27FC236}">
                <a16:creationId xmlns:a16="http://schemas.microsoft.com/office/drawing/2014/main" id="{D6B1F942-DEAC-4A40-CB71-B7FEFA42CEE2}"/>
              </a:ext>
            </a:extLst>
          </p:cNvPr>
          <p:cNvSpPr/>
          <p:nvPr/>
        </p:nvSpPr>
        <p:spPr>
          <a:xfrm rot="1886554">
            <a:off x="3188438" y="3654449"/>
            <a:ext cx="45719" cy="45719"/>
          </a:xfrm>
          <a:prstGeom prst="ellipse">
            <a:avLst/>
          </a:prstGeom>
          <a:solidFill>
            <a:schemeClr val="accent4">
              <a:lumMod val="75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1" name="Elipse 50">
            <a:extLst>
              <a:ext uri="{FF2B5EF4-FFF2-40B4-BE49-F238E27FC236}">
                <a16:creationId xmlns:a16="http://schemas.microsoft.com/office/drawing/2014/main" id="{E9CB5213-17DA-CFCE-631C-650FF25A1ED1}"/>
              </a:ext>
            </a:extLst>
          </p:cNvPr>
          <p:cNvSpPr/>
          <p:nvPr/>
        </p:nvSpPr>
        <p:spPr>
          <a:xfrm rot="1886554">
            <a:off x="3329439" y="3169028"/>
            <a:ext cx="45719" cy="45719"/>
          </a:xfrm>
          <a:prstGeom prst="ellipse">
            <a:avLst/>
          </a:prstGeom>
          <a:solidFill>
            <a:schemeClr val="accent4">
              <a:lumMod val="75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2" name="Elipse 51">
            <a:extLst>
              <a:ext uri="{FF2B5EF4-FFF2-40B4-BE49-F238E27FC236}">
                <a16:creationId xmlns:a16="http://schemas.microsoft.com/office/drawing/2014/main" id="{CBE8748B-E929-8272-F2FD-678F0F3AEA9B}"/>
              </a:ext>
            </a:extLst>
          </p:cNvPr>
          <p:cNvSpPr/>
          <p:nvPr/>
        </p:nvSpPr>
        <p:spPr>
          <a:xfrm rot="1886554">
            <a:off x="2959051" y="3435246"/>
            <a:ext cx="45719" cy="45719"/>
          </a:xfrm>
          <a:prstGeom prst="ellipse">
            <a:avLst/>
          </a:prstGeom>
          <a:solidFill>
            <a:schemeClr val="accent4">
              <a:lumMod val="75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3" name="Elipse 52">
            <a:extLst>
              <a:ext uri="{FF2B5EF4-FFF2-40B4-BE49-F238E27FC236}">
                <a16:creationId xmlns:a16="http://schemas.microsoft.com/office/drawing/2014/main" id="{DBFFC598-1B5D-2886-007B-02F81297C40F}"/>
              </a:ext>
            </a:extLst>
          </p:cNvPr>
          <p:cNvSpPr/>
          <p:nvPr/>
        </p:nvSpPr>
        <p:spPr>
          <a:xfrm rot="1886554">
            <a:off x="3449790" y="3670870"/>
            <a:ext cx="45719" cy="45719"/>
          </a:xfrm>
          <a:prstGeom prst="ellipse">
            <a:avLst/>
          </a:prstGeom>
          <a:solidFill>
            <a:schemeClr val="accent2">
              <a:lumMod val="75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4" name="Elipse 53">
            <a:extLst>
              <a:ext uri="{FF2B5EF4-FFF2-40B4-BE49-F238E27FC236}">
                <a16:creationId xmlns:a16="http://schemas.microsoft.com/office/drawing/2014/main" id="{0CEE6772-1BA8-FA14-DD7C-70B92CC16DE4}"/>
              </a:ext>
            </a:extLst>
          </p:cNvPr>
          <p:cNvSpPr/>
          <p:nvPr/>
        </p:nvSpPr>
        <p:spPr>
          <a:xfrm rot="1886554">
            <a:off x="3122005" y="4495830"/>
            <a:ext cx="45719" cy="45719"/>
          </a:xfrm>
          <a:prstGeom prst="ellipse">
            <a:avLst/>
          </a:prstGeom>
          <a:solidFill>
            <a:schemeClr val="accent4">
              <a:lumMod val="75000"/>
            </a:schemeClr>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5" name="Elipse 54">
            <a:extLst>
              <a:ext uri="{FF2B5EF4-FFF2-40B4-BE49-F238E27FC236}">
                <a16:creationId xmlns:a16="http://schemas.microsoft.com/office/drawing/2014/main" id="{55093C88-66DC-21A2-7DD4-1C9ADFAAF71C}"/>
              </a:ext>
            </a:extLst>
          </p:cNvPr>
          <p:cNvSpPr/>
          <p:nvPr/>
        </p:nvSpPr>
        <p:spPr>
          <a:xfrm rot="1886554">
            <a:off x="3408365" y="4646918"/>
            <a:ext cx="45719" cy="45719"/>
          </a:xfrm>
          <a:prstGeom prst="ellipse">
            <a:avLst/>
          </a:prstGeom>
          <a:solidFill>
            <a:schemeClr val="accent2">
              <a:lumMod val="75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6" name="Elipse 55">
            <a:extLst>
              <a:ext uri="{FF2B5EF4-FFF2-40B4-BE49-F238E27FC236}">
                <a16:creationId xmlns:a16="http://schemas.microsoft.com/office/drawing/2014/main" id="{83E83D6A-596A-F7A8-747F-268B17D91429}"/>
              </a:ext>
            </a:extLst>
          </p:cNvPr>
          <p:cNvSpPr/>
          <p:nvPr/>
        </p:nvSpPr>
        <p:spPr>
          <a:xfrm rot="1886554">
            <a:off x="3035817" y="4774477"/>
            <a:ext cx="45719" cy="45719"/>
          </a:xfrm>
          <a:prstGeom prst="ellipse">
            <a:avLst/>
          </a:prstGeom>
          <a:solidFill>
            <a:schemeClr val="accent2">
              <a:lumMod val="75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7" name="Elipse 56">
            <a:extLst>
              <a:ext uri="{FF2B5EF4-FFF2-40B4-BE49-F238E27FC236}">
                <a16:creationId xmlns:a16="http://schemas.microsoft.com/office/drawing/2014/main" id="{A171539E-9A8B-D620-73B9-99B8EF8C720B}"/>
              </a:ext>
            </a:extLst>
          </p:cNvPr>
          <p:cNvSpPr/>
          <p:nvPr/>
        </p:nvSpPr>
        <p:spPr>
          <a:xfrm rot="1886554">
            <a:off x="2734542" y="4595505"/>
            <a:ext cx="45719" cy="45719"/>
          </a:xfrm>
          <a:prstGeom prst="ellipse">
            <a:avLst/>
          </a:prstGeom>
          <a:solidFill>
            <a:schemeClr val="accent2">
              <a:lumMod val="75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8" name="Elipse 57">
            <a:extLst>
              <a:ext uri="{FF2B5EF4-FFF2-40B4-BE49-F238E27FC236}">
                <a16:creationId xmlns:a16="http://schemas.microsoft.com/office/drawing/2014/main" id="{449B0620-4361-D6DF-B59A-6812E41A9183}"/>
              </a:ext>
            </a:extLst>
          </p:cNvPr>
          <p:cNvSpPr/>
          <p:nvPr/>
        </p:nvSpPr>
        <p:spPr>
          <a:xfrm rot="1886554">
            <a:off x="3327288" y="4230704"/>
            <a:ext cx="45719" cy="45719"/>
          </a:xfrm>
          <a:prstGeom prst="ellipse">
            <a:avLst/>
          </a:prstGeom>
          <a:solidFill>
            <a:schemeClr val="accent2">
              <a:lumMod val="75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9" name="Elipse 58">
            <a:extLst>
              <a:ext uri="{FF2B5EF4-FFF2-40B4-BE49-F238E27FC236}">
                <a16:creationId xmlns:a16="http://schemas.microsoft.com/office/drawing/2014/main" id="{208A5858-2E7C-B79A-F0D2-087CCE624E07}"/>
              </a:ext>
            </a:extLst>
          </p:cNvPr>
          <p:cNvSpPr/>
          <p:nvPr/>
        </p:nvSpPr>
        <p:spPr>
          <a:xfrm rot="1886554">
            <a:off x="3340669" y="4893129"/>
            <a:ext cx="45719" cy="45719"/>
          </a:xfrm>
          <a:prstGeom prst="ellipse">
            <a:avLst/>
          </a:prstGeom>
          <a:solidFill>
            <a:schemeClr val="accent4">
              <a:lumMod val="75000"/>
            </a:schemeClr>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0" name="Elipse 59">
            <a:extLst>
              <a:ext uri="{FF2B5EF4-FFF2-40B4-BE49-F238E27FC236}">
                <a16:creationId xmlns:a16="http://schemas.microsoft.com/office/drawing/2014/main" id="{5ED5AC6D-7C28-B817-C40E-3549D2B61290}"/>
              </a:ext>
            </a:extLst>
          </p:cNvPr>
          <p:cNvSpPr/>
          <p:nvPr/>
        </p:nvSpPr>
        <p:spPr>
          <a:xfrm rot="1886554">
            <a:off x="3308843" y="4442794"/>
            <a:ext cx="45719" cy="45719"/>
          </a:xfrm>
          <a:prstGeom prst="ellipse">
            <a:avLst/>
          </a:prstGeom>
          <a:solidFill>
            <a:schemeClr val="accent2">
              <a:lumMod val="75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1" name="Elipse 60">
            <a:extLst>
              <a:ext uri="{FF2B5EF4-FFF2-40B4-BE49-F238E27FC236}">
                <a16:creationId xmlns:a16="http://schemas.microsoft.com/office/drawing/2014/main" id="{61D3A1B3-29F2-6A8A-2823-3F1E661FE5C9}"/>
              </a:ext>
            </a:extLst>
          </p:cNvPr>
          <p:cNvSpPr/>
          <p:nvPr/>
        </p:nvSpPr>
        <p:spPr>
          <a:xfrm rot="1886554">
            <a:off x="2881034" y="4231383"/>
            <a:ext cx="45719" cy="45719"/>
          </a:xfrm>
          <a:prstGeom prst="ellipse">
            <a:avLst/>
          </a:prstGeom>
          <a:solidFill>
            <a:schemeClr val="accent2">
              <a:lumMod val="75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2" name="Elipse 61">
            <a:extLst>
              <a:ext uri="{FF2B5EF4-FFF2-40B4-BE49-F238E27FC236}">
                <a16:creationId xmlns:a16="http://schemas.microsoft.com/office/drawing/2014/main" id="{ED6CBC9E-7601-3D51-2CCB-A9D2FA8A635C}"/>
              </a:ext>
            </a:extLst>
          </p:cNvPr>
          <p:cNvSpPr/>
          <p:nvPr/>
        </p:nvSpPr>
        <p:spPr>
          <a:xfrm rot="1886554">
            <a:off x="3602021" y="4909550"/>
            <a:ext cx="45719" cy="45719"/>
          </a:xfrm>
          <a:prstGeom prst="ellipse">
            <a:avLst/>
          </a:prstGeom>
          <a:solidFill>
            <a:schemeClr val="accent2">
              <a:lumMod val="75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3" name="Elipse 62">
            <a:extLst>
              <a:ext uri="{FF2B5EF4-FFF2-40B4-BE49-F238E27FC236}">
                <a16:creationId xmlns:a16="http://schemas.microsoft.com/office/drawing/2014/main" id="{D7E602A9-8E4D-86E4-1352-04526997B0F0}"/>
              </a:ext>
            </a:extLst>
          </p:cNvPr>
          <p:cNvSpPr/>
          <p:nvPr/>
        </p:nvSpPr>
        <p:spPr>
          <a:xfrm rot="1886554">
            <a:off x="2730359" y="4801047"/>
            <a:ext cx="45719" cy="45719"/>
          </a:xfrm>
          <a:prstGeom prst="ellipse">
            <a:avLst/>
          </a:prstGeom>
          <a:solidFill>
            <a:schemeClr val="accent4">
              <a:lumMod val="75000"/>
            </a:schemeClr>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4" name="Elipse 63">
            <a:extLst>
              <a:ext uri="{FF2B5EF4-FFF2-40B4-BE49-F238E27FC236}">
                <a16:creationId xmlns:a16="http://schemas.microsoft.com/office/drawing/2014/main" id="{BCB2F941-2F17-3B37-FA12-21FDDF90618E}"/>
              </a:ext>
            </a:extLst>
          </p:cNvPr>
          <p:cNvSpPr/>
          <p:nvPr/>
        </p:nvSpPr>
        <p:spPr>
          <a:xfrm rot="1886554">
            <a:off x="3016719" y="4952135"/>
            <a:ext cx="45719" cy="45719"/>
          </a:xfrm>
          <a:prstGeom prst="ellipse">
            <a:avLst/>
          </a:prstGeom>
          <a:solidFill>
            <a:schemeClr val="accent4">
              <a:lumMod val="75000"/>
            </a:schemeClr>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5" name="Elipse 64">
            <a:extLst>
              <a:ext uri="{FF2B5EF4-FFF2-40B4-BE49-F238E27FC236}">
                <a16:creationId xmlns:a16="http://schemas.microsoft.com/office/drawing/2014/main" id="{54AADB42-C808-3F84-A019-DD29582141E2}"/>
              </a:ext>
            </a:extLst>
          </p:cNvPr>
          <p:cNvSpPr/>
          <p:nvPr/>
        </p:nvSpPr>
        <p:spPr>
          <a:xfrm rot="1886554">
            <a:off x="2644171" y="5079694"/>
            <a:ext cx="45719" cy="45719"/>
          </a:xfrm>
          <a:prstGeom prst="ellipse">
            <a:avLst/>
          </a:prstGeom>
          <a:solidFill>
            <a:schemeClr val="accent2">
              <a:lumMod val="75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6" name="Elipse 65">
            <a:extLst>
              <a:ext uri="{FF2B5EF4-FFF2-40B4-BE49-F238E27FC236}">
                <a16:creationId xmlns:a16="http://schemas.microsoft.com/office/drawing/2014/main" id="{F9DB049C-7DC6-8DC8-4CA5-D41D67EE79EC}"/>
              </a:ext>
            </a:extLst>
          </p:cNvPr>
          <p:cNvSpPr/>
          <p:nvPr/>
        </p:nvSpPr>
        <p:spPr>
          <a:xfrm rot="1886554">
            <a:off x="2342896" y="4900722"/>
            <a:ext cx="45719" cy="45719"/>
          </a:xfrm>
          <a:prstGeom prst="ellipse">
            <a:avLst/>
          </a:prstGeom>
          <a:solidFill>
            <a:schemeClr val="accent2">
              <a:lumMod val="75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7" name="Elipse 66">
            <a:extLst>
              <a:ext uri="{FF2B5EF4-FFF2-40B4-BE49-F238E27FC236}">
                <a16:creationId xmlns:a16="http://schemas.microsoft.com/office/drawing/2014/main" id="{5BBC1D75-AD86-6281-2E0D-22DC04E5E75F}"/>
              </a:ext>
            </a:extLst>
          </p:cNvPr>
          <p:cNvSpPr/>
          <p:nvPr/>
        </p:nvSpPr>
        <p:spPr>
          <a:xfrm rot="1886554">
            <a:off x="2935642" y="4535921"/>
            <a:ext cx="45719" cy="45719"/>
          </a:xfrm>
          <a:prstGeom prst="ellipse">
            <a:avLst/>
          </a:prstGeom>
          <a:solidFill>
            <a:schemeClr val="accent2">
              <a:lumMod val="75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8" name="Elipse 67">
            <a:extLst>
              <a:ext uri="{FF2B5EF4-FFF2-40B4-BE49-F238E27FC236}">
                <a16:creationId xmlns:a16="http://schemas.microsoft.com/office/drawing/2014/main" id="{6E26D965-6BFB-10FB-639E-4F6500F1F85F}"/>
              </a:ext>
            </a:extLst>
          </p:cNvPr>
          <p:cNvSpPr/>
          <p:nvPr/>
        </p:nvSpPr>
        <p:spPr>
          <a:xfrm rot="1886554">
            <a:off x="2949023" y="5198346"/>
            <a:ext cx="45719" cy="45719"/>
          </a:xfrm>
          <a:prstGeom prst="ellipse">
            <a:avLst/>
          </a:prstGeom>
          <a:solidFill>
            <a:schemeClr val="accent2">
              <a:lumMod val="75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9" name="Elipse 68">
            <a:extLst>
              <a:ext uri="{FF2B5EF4-FFF2-40B4-BE49-F238E27FC236}">
                <a16:creationId xmlns:a16="http://schemas.microsoft.com/office/drawing/2014/main" id="{BABAA52C-1C6C-6DAD-D078-1365CB7AC8E0}"/>
              </a:ext>
            </a:extLst>
          </p:cNvPr>
          <p:cNvSpPr/>
          <p:nvPr/>
        </p:nvSpPr>
        <p:spPr>
          <a:xfrm rot="1886554">
            <a:off x="2917197" y="4748011"/>
            <a:ext cx="45719" cy="45719"/>
          </a:xfrm>
          <a:prstGeom prst="ellipse">
            <a:avLst/>
          </a:prstGeom>
          <a:solidFill>
            <a:schemeClr val="accent2">
              <a:lumMod val="75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0" name="Elipse 69">
            <a:extLst>
              <a:ext uri="{FF2B5EF4-FFF2-40B4-BE49-F238E27FC236}">
                <a16:creationId xmlns:a16="http://schemas.microsoft.com/office/drawing/2014/main" id="{82C39DD2-AE0B-CE13-DD63-6E170B53B444}"/>
              </a:ext>
            </a:extLst>
          </p:cNvPr>
          <p:cNvSpPr/>
          <p:nvPr/>
        </p:nvSpPr>
        <p:spPr>
          <a:xfrm rot="1886554">
            <a:off x="2489388" y="4536600"/>
            <a:ext cx="45719" cy="45719"/>
          </a:xfrm>
          <a:prstGeom prst="ellipse">
            <a:avLst/>
          </a:prstGeom>
          <a:solidFill>
            <a:schemeClr val="accent2">
              <a:lumMod val="75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1" name="Elipse 70">
            <a:extLst>
              <a:ext uri="{FF2B5EF4-FFF2-40B4-BE49-F238E27FC236}">
                <a16:creationId xmlns:a16="http://schemas.microsoft.com/office/drawing/2014/main" id="{46F2B009-7C08-0564-ED9C-B30E594966FA}"/>
              </a:ext>
            </a:extLst>
          </p:cNvPr>
          <p:cNvSpPr/>
          <p:nvPr/>
        </p:nvSpPr>
        <p:spPr>
          <a:xfrm rot="1886554">
            <a:off x="3210375" y="5214767"/>
            <a:ext cx="45719" cy="45719"/>
          </a:xfrm>
          <a:prstGeom prst="ellipse">
            <a:avLst/>
          </a:prstGeom>
          <a:solidFill>
            <a:schemeClr val="accent2">
              <a:lumMod val="75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2" name="Elipse 71">
            <a:extLst>
              <a:ext uri="{FF2B5EF4-FFF2-40B4-BE49-F238E27FC236}">
                <a16:creationId xmlns:a16="http://schemas.microsoft.com/office/drawing/2014/main" id="{DE2220B7-4354-0453-D5AA-A5BA56B94ED2}"/>
              </a:ext>
            </a:extLst>
          </p:cNvPr>
          <p:cNvSpPr/>
          <p:nvPr/>
        </p:nvSpPr>
        <p:spPr>
          <a:xfrm>
            <a:off x="4804558" y="3065238"/>
            <a:ext cx="45719" cy="45719"/>
          </a:xfrm>
          <a:prstGeom prst="ellipse">
            <a:avLst/>
          </a:prstGeom>
          <a:solidFill>
            <a:schemeClr val="accent4">
              <a:lumMod val="75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3" name="Elipse 72">
            <a:extLst>
              <a:ext uri="{FF2B5EF4-FFF2-40B4-BE49-F238E27FC236}">
                <a16:creationId xmlns:a16="http://schemas.microsoft.com/office/drawing/2014/main" id="{5C321CE7-BC8E-4531-4AC6-323730806624}"/>
              </a:ext>
            </a:extLst>
          </p:cNvPr>
          <p:cNvSpPr/>
          <p:nvPr/>
        </p:nvSpPr>
        <p:spPr>
          <a:xfrm>
            <a:off x="4205751" y="3519081"/>
            <a:ext cx="45719" cy="45719"/>
          </a:xfrm>
          <a:prstGeom prst="ellipse">
            <a:avLst/>
          </a:prstGeom>
          <a:solidFill>
            <a:schemeClr val="accent4">
              <a:lumMod val="75000"/>
            </a:schemeClr>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4" name="Elipse 73">
            <a:extLst>
              <a:ext uri="{FF2B5EF4-FFF2-40B4-BE49-F238E27FC236}">
                <a16:creationId xmlns:a16="http://schemas.microsoft.com/office/drawing/2014/main" id="{F9ADE6C2-E1D9-EEE0-59D8-01052B6F88E4}"/>
              </a:ext>
            </a:extLst>
          </p:cNvPr>
          <p:cNvSpPr/>
          <p:nvPr/>
        </p:nvSpPr>
        <p:spPr>
          <a:xfrm>
            <a:off x="4272412" y="3192920"/>
            <a:ext cx="45719" cy="45719"/>
          </a:xfrm>
          <a:prstGeom prst="ellipse">
            <a:avLst/>
          </a:prstGeom>
          <a:solidFill>
            <a:schemeClr val="accent4">
              <a:lumMod val="75000"/>
            </a:schemeClr>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5" name="Elipse 74">
            <a:extLst>
              <a:ext uri="{FF2B5EF4-FFF2-40B4-BE49-F238E27FC236}">
                <a16:creationId xmlns:a16="http://schemas.microsoft.com/office/drawing/2014/main" id="{CC7C10A1-B32B-AE2F-3A43-92AF28914575}"/>
              </a:ext>
            </a:extLst>
          </p:cNvPr>
          <p:cNvSpPr/>
          <p:nvPr/>
        </p:nvSpPr>
        <p:spPr>
          <a:xfrm>
            <a:off x="4590993" y="3658405"/>
            <a:ext cx="45719" cy="45719"/>
          </a:xfrm>
          <a:prstGeom prst="ellipse">
            <a:avLst/>
          </a:prstGeom>
          <a:solidFill>
            <a:schemeClr val="accent4">
              <a:lumMod val="75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6" name="Elipse 75">
            <a:extLst>
              <a:ext uri="{FF2B5EF4-FFF2-40B4-BE49-F238E27FC236}">
                <a16:creationId xmlns:a16="http://schemas.microsoft.com/office/drawing/2014/main" id="{40AFB4AC-C3F8-102E-01C5-CFC03C2AC90F}"/>
              </a:ext>
            </a:extLst>
          </p:cNvPr>
          <p:cNvSpPr/>
          <p:nvPr/>
        </p:nvSpPr>
        <p:spPr>
          <a:xfrm>
            <a:off x="4738730" y="3509073"/>
            <a:ext cx="45719" cy="45719"/>
          </a:xfrm>
          <a:prstGeom prst="ellipse">
            <a:avLst/>
          </a:prstGeom>
          <a:solidFill>
            <a:schemeClr val="accent4">
              <a:lumMod val="75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7" name="Elipse 76">
            <a:extLst>
              <a:ext uri="{FF2B5EF4-FFF2-40B4-BE49-F238E27FC236}">
                <a16:creationId xmlns:a16="http://schemas.microsoft.com/office/drawing/2014/main" id="{8A8EF49A-F2FA-E5FD-6F9F-A01FDF2C6D73}"/>
              </a:ext>
            </a:extLst>
          </p:cNvPr>
          <p:cNvSpPr/>
          <p:nvPr/>
        </p:nvSpPr>
        <p:spPr>
          <a:xfrm>
            <a:off x="4395319" y="3784585"/>
            <a:ext cx="45719" cy="45719"/>
          </a:xfrm>
          <a:prstGeom prst="ellipse">
            <a:avLst/>
          </a:prstGeom>
          <a:solidFill>
            <a:schemeClr val="accent4">
              <a:lumMod val="75000"/>
            </a:schemeClr>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8" name="Elipse 77">
            <a:extLst>
              <a:ext uri="{FF2B5EF4-FFF2-40B4-BE49-F238E27FC236}">
                <a16:creationId xmlns:a16="http://schemas.microsoft.com/office/drawing/2014/main" id="{E7098CDC-365F-684F-3C8A-3CE55BCA44AC}"/>
              </a:ext>
            </a:extLst>
          </p:cNvPr>
          <p:cNvSpPr/>
          <p:nvPr/>
        </p:nvSpPr>
        <p:spPr>
          <a:xfrm>
            <a:off x="4484979" y="3438811"/>
            <a:ext cx="45719" cy="45719"/>
          </a:xfrm>
          <a:prstGeom prst="ellipse">
            <a:avLst/>
          </a:prstGeom>
          <a:solidFill>
            <a:schemeClr val="accent4">
              <a:lumMod val="75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9" name="Elipse 78">
            <a:extLst>
              <a:ext uri="{FF2B5EF4-FFF2-40B4-BE49-F238E27FC236}">
                <a16:creationId xmlns:a16="http://schemas.microsoft.com/office/drawing/2014/main" id="{CA77526F-70B5-76F4-BFD6-4E5CBA55B032}"/>
              </a:ext>
            </a:extLst>
          </p:cNvPr>
          <p:cNvSpPr/>
          <p:nvPr/>
        </p:nvSpPr>
        <p:spPr>
          <a:xfrm>
            <a:off x="4659875" y="3256221"/>
            <a:ext cx="45719" cy="45719"/>
          </a:xfrm>
          <a:prstGeom prst="ellipse">
            <a:avLst/>
          </a:prstGeom>
          <a:solidFill>
            <a:schemeClr val="accent4">
              <a:lumMod val="75000"/>
            </a:schemeClr>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0" name="Elipse 79">
            <a:extLst>
              <a:ext uri="{FF2B5EF4-FFF2-40B4-BE49-F238E27FC236}">
                <a16:creationId xmlns:a16="http://schemas.microsoft.com/office/drawing/2014/main" id="{9BF1EDD6-A03D-23DC-4D6E-BB459D113A54}"/>
              </a:ext>
            </a:extLst>
          </p:cNvPr>
          <p:cNvSpPr/>
          <p:nvPr/>
        </p:nvSpPr>
        <p:spPr>
          <a:xfrm>
            <a:off x="4821052" y="3711454"/>
            <a:ext cx="45719" cy="45719"/>
          </a:xfrm>
          <a:prstGeom prst="ellipse">
            <a:avLst/>
          </a:prstGeom>
          <a:solidFill>
            <a:schemeClr val="accent4">
              <a:lumMod val="75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1" name="Elipse 80">
            <a:extLst>
              <a:ext uri="{FF2B5EF4-FFF2-40B4-BE49-F238E27FC236}">
                <a16:creationId xmlns:a16="http://schemas.microsoft.com/office/drawing/2014/main" id="{914CD1C4-869B-2432-0F8B-0D71F33441B6}"/>
              </a:ext>
            </a:extLst>
          </p:cNvPr>
          <p:cNvSpPr/>
          <p:nvPr/>
        </p:nvSpPr>
        <p:spPr>
          <a:xfrm>
            <a:off x="3995756" y="4238490"/>
            <a:ext cx="45719" cy="45719"/>
          </a:xfrm>
          <a:prstGeom prst="ellipse">
            <a:avLst/>
          </a:prstGeom>
          <a:solidFill>
            <a:schemeClr val="accent2">
              <a:lumMod val="75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2" name="Elipse 81">
            <a:extLst>
              <a:ext uri="{FF2B5EF4-FFF2-40B4-BE49-F238E27FC236}">
                <a16:creationId xmlns:a16="http://schemas.microsoft.com/office/drawing/2014/main" id="{F40CCF5E-EEE9-8D64-DC1A-1FBAA8E2CFD4}"/>
              </a:ext>
            </a:extLst>
          </p:cNvPr>
          <p:cNvSpPr/>
          <p:nvPr/>
        </p:nvSpPr>
        <p:spPr>
          <a:xfrm>
            <a:off x="4148156" y="4402465"/>
            <a:ext cx="45719" cy="45719"/>
          </a:xfrm>
          <a:prstGeom prst="ellipse">
            <a:avLst/>
          </a:prstGeom>
          <a:solidFill>
            <a:schemeClr val="accent2">
              <a:lumMod val="75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3" name="Elipse 82">
            <a:extLst>
              <a:ext uri="{FF2B5EF4-FFF2-40B4-BE49-F238E27FC236}">
                <a16:creationId xmlns:a16="http://schemas.microsoft.com/office/drawing/2014/main" id="{0DB08953-154B-B83E-8A0C-06B275DFB245}"/>
              </a:ext>
            </a:extLst>
          </p:cNvPr>
          <p:cNvSpPr/>
          <p:nvPr/>
        </p:nvSpPr>
        <p:spPr>
          <a:xfrm>
            <a:off x="4704168" y="4393889"/>
            <a:ext cx="45719" cy="45719"/>
          </a:xfrm>
          <a:prstGeom prst="ellipse">
            <a:avLst/>
          </a:prstGeom>
          <a:solidFill>
            <a:schemeClr val="accent4">
              <a:lumMod val="75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4" name="Elipse 83">
            <a:extLst>
              <a:ext uri="{FF2B5EF4-FFF2-40B4-BE49-F238E27FC236}">
                <a16:creationId xmlns:a16="http://schemas.microsoft.com/office/drawing/2014/main" id="{E28A94DD-0C6D-1610-14DE-329916C7D31B}"/>
              </a:ext>
            </a:extLst>
          </p:cNvPr>
          <p:cNvSpPr/>
          <p:nvPr/>
        </p:nvSpPr>
        <p:spPr>
          <a:xfrm>
            <a:off x="4300556" y="4300220"/>
            <a:ext cx="45719" cy="45719"/>
          </a:xfrm>
          <a:prstGeom prst="ellipse">
            <a:avLst/>
          </a:prstGeom>
          <a:solidFill>
            <a:schemeClr val="accent4">
              <a:lumMod val="75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5" name="Elipse 84">
            <a:extLst>
              <a:ext uri="{FF2B5EF4-FFF2-40B4-BE49-F238E27FC236}">
                <a16:creationId xmlns:a16="http://schemas.microsoft.com/office/drawing/2014/main" id="{5A558685-754C-339A-E2F4-FE152B7D725E}"/>
              </a:ext>
            </a:extLst>
          </p:cNvPr>
          <p:cNvSpPr/>
          <p:nvPr/>
        </p:nvSpPr>
        <p:spPr>
          <a:xfrm>
            <a:off x="4575499" y="4646257"/>
            <a:ext cx="45719" cy="45719"/>
          </a:xfrm>
          <a:prstGeom prst="ellipse">
            <a:avLst/>
          </a:prstGeom>
          <a:solidFill>
            <a:schemeClr val="accent4">
              <a:lumMod val="75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6" name="Elipse 85">
            <a:extLst>
              <a:ext uri="{FF2B5EF4-FFF2-40B4-BE49-F238E27FC236}">
                <a16:creationId xmlns:a16="http://schemas.microsoft.com/office/drawing/2014/main" id="{6B2B74FF-8905-A8F4-B1A8-D72118527CAA}"/>
              </a:ext>
            </a:extLst>
          </p:cNvPr>
          <p:cNvSpPr/>
          <p:nvPr/>
        </p:nvSpPr>
        <p:spPr>
          <a:xfrm>
            <a:off x="4117289" y="4626241"/>
            <a:ext cx="45719" cy="45719"/>
          </a:xfrm>
          <a:prstGeom prst="ellipse">
            <a:avLst/>
          </a:prstGeom>
          <a:solidFill>
            <a:schemeClr val="accent4">
              <a:lumMod val="75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7" name="Elipse 86">
            <a:extLst>
              <a:ext uri="{FF2B5EF4-FFF2-40B4-BE49-F238E27FC236}">
                <a16:creationId xmlns:a16="http://schemas.microsoft.com/office/drawing/2014/main" id="{FFE378B4-D172-F937-8DA2-3620B30575CC}"/>
              </a:ext>
            </a:extLst>
          </p:cNvPr>
          <p:cNvSpPr/>
          <p:nvPr/>
        </p:nvSpPr>
        <p:spPr>
          <a:xfrm>
            <a:off x="4221461" y="4163255"/>
            <a:ext cx="45719" cy="45719"/>
          </a:xfrm>
          <a:prstGeom prst="ellipse">
            <a:avLst/>
          </a:prstGeom>
          <a:solidFill>
            <a:schemeClr val="accent2">
              <a:lumMod val="75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8" name="Elipse 87">
            <a:extLst>
              <a:ext uri="{FF2B5EF4-FFF2-40B4-BE49-F238E27FC236}">
                <a16:creationId xmlns:a16="http://schemas.microsoft.com/office/drawing/2014/main" id="{8321969E-FAED-F9AF-33FA-CEB0064841B7}"/>
              </a:ext>
            </a:extLst>
          </p:cNvPr>
          <p:cNvSpPr/>
          <p:nvPr/>
        </p:nvSpPr>
        <p:spPr>
          <a:xfrm>
            <a:off x="3851073" y="4429473"/>
            <a:ext cx="45719" cy="45719"/>
          </a:xfrm>
          <a:prstGeom prst="ellipse">
            <a:avLst/>
          </a:prstGeom>
          <a:solidFill>
            <a:schemeClr val="accent2">
              <a:lumMod val="75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9" name="Elipse 88">
            <a:extLst>
              <a:ext uri="{FF2B5EF4-FFF2-40B4-BE49-F238E27FC236}">
                <a16:creationId xmlns:a16="http://schemas.microsoft.com/office/drawing/2014/main" id="{90D6C448-51EA-C3BC-AB47-E96949B469D9}"/>
              </a:ext>
            </a:extLst>
          </p:cNvPr>
          <p:cNvSpPr/>
          <p:nvPr/>
        </p:nvSpPr>
        <p:spPr>
          <a:xfrm>
            <a:off x="4281265" y="4778644"/>
            <a:ext cx="45719" cy="45719"/>
          </a:xfrm>
          <a:prstGeom prst="ellipse">
            <a:avLst/>
          </a:prstGeom>
          <a:solidFill>
            <a:schemeClr val="accent4">
              <a:lumMod val="75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0" name="Retângulo 89">
            <a:extLst>
              <a:ext uri="{FF2B5EF4-FFF2-40B4-BE49-F238E27FC236}">
                <a16:creationId xmlns:a16="http://schemas.microsoft.com/office/drawing/2014/main" id="{32DE963D-673F-E4A7-3BBA-1B49D8223D6C}"/>
              </a:ext>
            </a:extLst>
          </p:cNvPr>
          <p:cNvSpPr/>
          <p:nvPr/>
        </p:nvSpPr>
        <p:spPr>
          <a:xfrm>
            <a:off x="1898157" y="4122638"/>
            <a:ext cx="1773391" cy="1440292"/>
          </a:xfrm>
          <a:prstGeom prst="rect">
            <a:avLst/>
          </a:prstGeom>
          <a:noFill/>
          <a:ln w="95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5" name="Retângulo 94">
            <a:extLst>
              <a:ext uri="{FF2B5EF4-FFF2-40B4-BE49-F238E27FC236}">
                <a16:creationId xmlns:a16="http://schemas.microsoft.com/office/drawing/2014/main" id="{E4456B64-CEDB-01AA-2D3C-C1FB78158D57}"/>
              </a:ext>
            </a:extLst>
          </p:cNvPr>
          <p:cNvSpPr/>
          <p:nvPr/>
        </p:nvSpPr>
        <p:spPr>
          <a:xfrm>
            <a:off x="3920371" y="2778353"/>
            <a:ext cx="2301549" cy="1142178"/>
          </a:xfrm>
          <a:prstGeom prst="rect">
            <a:avLst/>
          </a:prstGeom>
          <a:noFill/>
          <a:ln w="9525">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6" name="Chave Direita 95">
            <a:extLst>
              <a:ext uri="{FF2B5EF4-FFF2-40B4-BE49-F238E27FC236}">
                <a16:creationId xmlns:a16="http://schemas.microsoft.com/office/drawing/2014/main" id="{54719362-A01D-4307-0822-A22D9ED05A6A}"/>
              </a:ext>
            </a:extLst>
          </p:cNvPr>
          <p:cNvSpPr/>
          <p:nvPr/>
        </p:nvSpPr>
        <p:spPr>
          <a:xfrm rot="16200000">
            <a:off x="3124863" y="2404728"/>
            <a:ext cx="323159" cy="874757"/>
          </a:xfrm>
          <a:prstGeom prst="rightBrace">
            <a:avLst>
              <a:gd name="adj1" fmla="val 9969"/>
              <a:gd name="adj2" fmla="val 50000"/>
            </a:avLst>
          </a:prstGeom>
          <a:ln w="9525"/>
        </p:spPr>
        <p:style>
          <a:lnRef idx="2">
            <a:schemeClr val="accent1"/>
          </a:lnRef>
          <a:fillRef idx="0">
            <a:schemeClr val="accent1"/>
          </a:fillRef>
          <a:effectRef idx="1">
            <a:schemeClr val="accent1"/>
          </a:effectRef>
          <a:fontRef idx="minor">
            <a:schemeClr val="tx1"/>
          </a:fontRef>
        </p:style>
        <p:txBody>
          <a:bodyPr rtlCol="0" anchor="ctr"/>
          <a:lstStyle/>
          <a:p>
            <a:pPr algn="ctr"/>
            <a:endParaRPr lang="pt-BR"/>
          </a:p>
        </p:txBody>
      </p:sp>
      <p:sp>
        <p:nvSpPr>
          <p:cNvPr id="97" name="CaixaDeTexto 96">
            <a:extLst>
              <a:ext uri="{FF2B5EF4-FFF2-40B4-BE49-F238E27FC236}">
                <a16:creationId xmlns:a16="http://schemas.microsoft.com/office/drawing/2014/main" id="{8D50B134-86B1-0351-4694-31ED6F01E920}"/>
              </a:ext>
            </a:extLst>
          </p:cNvPr>
          <p:cNvSpPr txBox="1"/>
          <p:nvPr/>
        </p:nvSpPr>
        <p:spPr>
          <a:xfrm>
            <a:off x="2257320" y="2338563"/>
            <a:ext cx="1490126" cy="461665"/>
          </a:xfrm>
          <a:prstGeom prst="rect">
            <a:avLst/>
          </a:prstGeom>
          <a:noFill/>
        </p:spPr>
        <p:txBody>
          <a:bodyPr wrap="square" rtlCol="0">
            <a:spAutoFit/>
          </a:bodyPr>
          <a:lstStyle/>
          <a:p>
            <a:r>
              <a:rPr lang="en-US" sz="1200" noProof="0" dirty="0"/>
              <a:t>How can policy can be improved?</a:t>
            </a:r>
          </a:p>
        </p:txBody>
      </p:sp>
      <p:sp>
        <p:nvSpPr>
          <p:cNvPr id="98" name="Chave Direita 97">
            <a:extLst>
              <a:ext uri="{FF2B5EF4-FFF2-40B4-BE49-F238E27FC236}">
                <a16:creationId xmlns:a16="http://schemas.microsoft.com/office/drawing/2014/main" id="{7E1659EE-7014-8682-36A2-E845D730F91E}"/>
              </a:ext>
            </a:extLst>
          </p:cNvPr>
          <p:cNvSpPr/>
          <p:nvPr/>
        </p:nvSpPr>
        <p:spPr>
          <a:xfrm>
            <a:off x="5001143" y="4040003"/>
            <a:ext cx="323159" cy="874757"/>
          </a:xfrm>
          <a:prstGeom prst="rightBrace">
            <a:avLst>
              <a:gd name="adj1" fmla="val 9969"/>
              <a:gd name="adj2" fmla="val 50000"/>
            </a:avLst>
          </a:prstGeom>
          <a:ln w="9525"/>
        </p:spPr>
        <p:style>
          <a:lnRef idx="2">
            <a:schemeClr val="accent1"/>
          </a:lnRef>
          <a:fillRef idx="0">
            <a:schemeClr val="accent1"/>
          </a:fillRef>
          <a:effectRef idx="1">
            <a:schemeClr val="accent1"/>
          </a:effectRef>
          <a:fontRef idx="minor">
            <a:schemeClr val="tx1"/>
          </a:fontRef>
        </p:style>
        <p:txBody>
          <a:bodyPr rtlCol="0" anchor="ctr"/>
          <a:lstStyle/>
          <a:p>
            <a:pPr algn="ctr"/>
            <a:endParaRPr lang="pt-BR"/>
          </a:p>
        </p:txBody>
      </p:sp>
      <p:sp>
        <p:nvSpPr>
          <p:cNvPr id="99" name="CaixaDeTexto 98">
            <a:extLst>
              <a:ext uri="{FF2B5EF4-FFF2-40B4-BE49-F238E27FC236}">
                <a16:creationId xmlns:a16="http://schemas.microsoft.com/office/drawing/2014/main" id="{50669798-8456-CB3B-5540-D7BEA82C5EFF}"/>
              </a:ext>
            </a:extLst>
          </p:cNvPr>
          <p:cNvSpPr txBox="1"/>
          <p:nvPr/>
        </p:nvSpPr>
        <p:spPr>
          <a:xfrm>
            <a:off x="5295830" y="4128049"/>
            <a:ext cx="1413176" cy="1200329"/>
          </a:xfrm>
          <a:prstGeom prst="rect">
            <a:avLst/>
          </a:prstGeom>
          <a:noFill/>
        </p:spPr>
        <p:txBody>
          <a:bodyPr wrap="square" rtlCol="0">
            <a:spAutoFit/>
          </a:bodyPr>
          <a:lstStyle/>
          <a:p>
            <a:r>
              <a:rPr lang="en-US" sz="1200" noProof="0" dirty="0"/>
              <a:t>How could management improve service provision? Which policy are in place to do so?</a:t>
            </a:r>
          </a:p>
        </p:txBody>
      </p:sp>
      <p:sp>
        <p:nvSpPr>
          <p:cNvPr id="100" name="CaixaDeTexto 99">
            <a:extLst>
              <a:ext uri="{FF2B5EF4-FFF2-40B4-BE49-F238E27FC236}">
                <a16:creationId xmlns:a16="http://schemas.microsoft.com/office/drawing/2014/main" id="{EC8C7EB2-6B65-7168-5022-C84F8FF7FA11}"/>
              </a:ext>
            </a:extLst>
          </p:cNvPr>
          <p:cNvSpPr txBox="1"/>
          <p:nvPr/>
        </p:nvSpPr>
        <p:spPr>
          <a:xfrm>
            <a:off x="9563656" y="5277373"/>
            <a:ext cx="2346690" cy="276999"/>
          </a:xfrm>
          <a:prstGeom prst="rect">
            <a:avLst/>
          </a:prstGeom>
          <a:noFill/>
        </p:spPr>
        <p:txBody>
          <a:bodyPr wrap="square" rtlCol="0">
            <a:spAutoFit/>
          </a:bodyPr>
          <a:lstStyle/>
          <a:p>
            <a:r>
              <a:rPr lang="en-US" sz="1200" noProof="0" dirty="0">
                <a:solidFill>
                  <a:schemeClr val="accent3"/>
                </a:solidFill>
              </a:rPr>
              <a:t>Socio-environmental resiliency</a:t>
            </a:r>
          </a:p>
        </p:txBody>
      </p:sp>
      <p:sp>
        <p:nvSpPr>
          <p:cNvPr id="101" name="CaixaDeTexto 100">
            <a:extLst>
              <a:ext uri="{FF2B5EF4-FFF2-40B4-BE49-F238E27FC236}">
                <a16:creationId xmlns:a16="http://schemas.microsoft.com/office/drawing/2014/main" id="{02C70BD1-6283-4043-61FB-9456F21E8C65}"/>
              </a:ext>
            </a:extLst>
          </p:cNvPr>
          <p:cNvSpPr txBox="1"/>
          <p:nvPr/>
        </p:nvSpPr>
        <p:spPr>
          <a:xfrm>
            <a:off x="7554179" y="2541947"/>
            <a:ext cx="1838242" cy="276999"/>
          </a:xfrm>
          <a:prstGeom prst="rect">
            <a:avLst/>
          </a:prstGeom>
          <a:noFill/>
        </p:spPr>
        <p:txBody>
          <a:bodyPr wrap="square" rtlCol="0">
            <a:spAutoFit/>
          </a:bodyPr>
          <a:lstStyle/>
          <a:p>
            <a:r>
              <a:rPr lang="en-US" sz="1200" noProof="0" dirty="0">
                <a:solidFill>
                  <a:srgbClr val="FF0000"/>
                </a:solidFill>
              </a:rPr>
              <a:t>Policy gap</a:t>
            </a:r>
          </a:p>
        </p:txBody>
      </p:sp>
      <p:sp>
        <p:nvSpPr>
          <p:cNvPr id="102" name="CaixaDeTexto 101">
            <a:extLst>
              <a:ext uri="{FF2B5EF4-FFF2-40B4-BE49-F238E27FC236}">
                <a16:creationId xmlns:a16="http://schemas.microsoft.com/office/drawing/2014/main" id="{90D4DC50-34D8-2E40-EC60-656990E8A0D4}"/>
              </a:ext>
            </a:extLst>
          </p:cNvPr>
          <p:cNvSpPr txBox="1"/>
          <p:nvPr/>
        </p:nvSpPr>
        <p:spPr>
          <a:xfrm>
            <a:off x="7701407" y="5729888"/>
            <a:ext cx="3453201" cy="584775"/>
          </a:xfrm>
          <a:prstGeom prst="rect">
            <a:avLst/>
          </a:prstGeom>
          <a:noFill/>
        </p:spPr>
        <p:txBody>
          <a:bodyPr wrap="square" rtlCol="0">
            <a:spAutoFit/>
          </a:bodyPr>
          <a:lstStyle/>
          <a:p>
            <a:pPr algn="ctr"/>
            <a:r>
              <a:rPr lang="en-US" sz="1600" noProof="0" dirty="0"/>
              <a:t>Governance Adaptative capacity (UAI)</a:t>
            </a:r>
          </a:p>
        </p:txBody>
      </p:sp>
      <p:cxnSp>
        <p:nvCxnSpPr>
          <p:cNvPr id="103" name="Conector de Seta Reta 102">
            <a:extLst>
              <a:ext uri="{FF2B5EF4-FFF2-40B4-BE49-F238E27FC236}">
                <a16:creationId xmlns:a16="http://schemas.microsoft.com/office/drawing/2014/main" id="{6334CD42-B1B8-2B5D-9789-7038792BA51B}"/>
              </a:ext>
            </a:extLst>
          </p:cNvPr>
          <p:cNvCxnSpPr>
            <a:cxnSpLocks/>
          </p:cNvCxnSpPr>
          <p:nvPr/>
        </p:nvCxnSpPr>
        <p:spPr>
          <a:xfrm flipV="1">
            <a:off x="9487884" y="4033853"/>
            <a:ext cx="2739081" cy="1324"/>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104" name="Conector de Seta Reta 103">
            <a:extLst>
              <a:ext uri="{FF2B5EF4-FFF2-40B4-BE49-F238E27FC236}">
                <a16:creationId xmlns:a16="http://schemas.microsoft.com/office/drawing/2014/main" id="{0FB11009-6362-FFC6-4136-4A52FDFE3EBE}"/>
              </a:ext>
            </a:extLst>
          </p:cNvPr>
          <p:cNvCxnSpPr>
            <a:cxnSpLocks/>
          </p:cNvCxnSpPr>
          <p:nvPr/>
        </p:nvCxnSpPr>
        <p:spPr>
          <a:xfrm flipH="1" flipV="1">
            <a:off x="7340342" y="4033853"/>
            <a:ext cx="2146309" cy="662"/>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05" name="Conector de Seta Reta 104">
            <a:extLst>
              <a:ext uri="{FF2B5EF4-FFF2-40B4-BE49-F238E27FC236}">
                <a16:creationId xmlns:a16="http://schemas.microsoft.com/office/drawing/2014/main" id="{F2BD3EF0-3D75-2398-8830-9B7301D54BE2}"/>
              </a:ext>
            </a:extLst>
          </p:cNvPr>
          <p:cNvCxnSpPr>
            <a:cxnSpLocks/>
          </p:cNvCxnSpPr>
          <p:nvPr/>
        </p:nvCxnSpPr>
        <p:spPr>
          <a:xfrm>
            <a:off x="9486651" y="4034515"/>
            <a:ext cx="0" cy="1700461"/>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106" name="Conector de Seta Reta 105">
            <a:extLst>
              <a:ext uri="{FF2B5EF4-FFF2-40B4-BE49-F238E27FC236}">
                <a16:creationId xmlns:a16="http://schemas.microsoft.com/office/drawing/2014/main" id="{CF5557BA-7FFE-DAAF-475F-D194E3162CC1}"/>
              </a:ext>
            </a:extLst>
          </p:cNvPr>
          <p:cNvCxnSpPr>
            <a:cxnSpLocks/>
          </p:cNvCxnSpPr>
          <p:nvPr/>
        </p:nvCxnSpPr>
        <p:spPr>
          <a:xfrm flipV="1">
            <a:off x="9490652" y="2043085"/>
            <a:ext cx="0" cy="2023088"/>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170" name="Retângulo 169">
            <a:extLst>
              <a:ext uri="{FF2B5EF4-FFF2-40B4-BE49-F238E27FC236}">
                <a16:creationId xmlns:a16="http://schemas.microsoft.com/office/drawing/2014/main" id="{30926557-8DE5-7F28-3D3B-0D48817CF1D1}"/>
              </a:ext>
            </a:extLst>
          </p:cNvPr>
          <p:cNvSpPr/>
          <p:nvPr/>
        </p:nvSpPr>
        <p:spPr>
          <a:xfrm>
            <a:off x="7526509" y="2526811"/>
            <a:ext cx="1883915" cy="1440292"/>
          </a:xfrm>
          <a:prstGeom prst="rect">
            <a:avLst/>
          </a:prstGeom>
          <a:noFill/>
          <a:ln w="95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1" name="Retângulo 170">
            <a:extLst>
              <a:ext uri="{FF2B5EF4-FFF2-40B4-BE49-F238E27FC236}">
                <a16:creationId xmlns:a16="http://schemas.microsoft.com/office/drawing/2014/main" id="{0F1BAC72-5016-999D-1901-791E18E21037}"/>
              </a:ext>
            </a:extLst>
          </p:cNvPr>
          <p:cNvSpPr/>
          <p:nvPr/>
        </p:nvSpPr>
        <p:spPr>
          <a:xfrm>
            <a:off x="9548554" y="4130955"/>
            <a:ext cx="2301549" cy="1447247"/>
          </a:xfrm>
          <a:prstGeom prst="rect">
            <a:avLst/>
          </a:prstGeom>
          <a:noFill/>
          <a:ln w="9525">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2" name="Chave Direita 171">
            <a:extLst>
              <a:ext uri="{FF2B5EF4-FFF2-40B4-BE49-F238E27FC236}">
                <a16:creationId xmlns:a16="http://schemas.microsoft.com/office/drawing/2014/main" id="{B51AB26D-CDA8-DE26-2543-0089884C77D6}"/>
              </a:ext>
            </a:extLst>
          </p:cNvPr>
          <p:cNvSpPr/>
          <p:nvPr/>
        </p:nvSpPr>
        <p:spPr>
          <a:xfrm rot="5400000">
            <a:off x="8513370" y="4452983"/>
            <a:ext cx="225432" cy="1696443"/>
          </a:xfrm>
          <a:prstGeom prst="rightBrace">
            <a:avLst>
              <a:gd name="adj1" fmla="val 9969"/>
              <a:gd name="adj2" fmla="val 50000"/>
            </a:avLst>
          </a:prstGeom>
          <a:ln w="9525"/>
        </p:spPr>
        <p:style>
          <a:lnRef idx="2">
            <a:schemeClr val="accent1"/>
          </a:lnRef>
          <a:fillRef idx="0">
            <a:schemeClr val="accent1"/>
          </a:fillRef>
          <a:effectRef idx="1">
            <a:schemeClr val="accent1"/>
          </a:effectRef>
          <a:fontRef idx="minor">
            <a:schemeClr val="tx1"/>
          </a:fontRef>
        </p:style>
        <p:txBody>
          <a:bodyPr rtlCol="0" anchor="ctr"/>
          <a:lstStyle/>
          <a:p>
            <a:pPr algn="ctr"/>
            <a:endParaRPr lang="pt-BR" dirty="0"/>
          </a:p>
        </p:txBody>
      </p:sp>
      <p:sp>
        <p:nvSpPr>
          <p:cNvPr id="173" name="CaixaDeTexto 172">
            <a:extLst>
              <a:ext uri="{FF2B5EF4-FFF2-40B4-BE49-F238E27FC236}">
                <a16:creationId xmlns:a16="http://schemas.microsoft.com/office/drawing/2014/main" id="{00515631-D2A2-023F-A5FE-BEAF91A29351}"/>
              </a:ext>
            </a:extLst>
          </p:cNvPr>
          <p:cNvSpPr txBox="1"/>
          <p:nvPr/>
        </p:nvSpPr>
        <p:spPr>
          <a:xfrm>
            <a:off x="7940124" y="5369536"/>
            <a:ext cx="1490126" cy="461665"/>
          </a:xfrm>
          <a:prstGeom prst="rect">
            <a:avLst/>
          </a:prstGeom>
          <a:noFill/>
        </p:spPr>
        <p:txBody>
          <a:bodyPr wrap="square" rtlCol="0">
            <a:spAutoFit/>
          </a:bodyPr>
          <a:lstStyle/>
          <a:p>
            <a:r>
              <a:rPr lang="en-US" sz="1200" noProof="0" dirty="0"/>
              <a:t>How can policy can be improved?</a:t>
            </a:r>
          </a:p>
        </p:txBody>
      </p:sp>
      <p:sp>
        <p:nvSpPr>
          <p:cNvPr id="174" name="Chave Direita 173">
            <a:extLst>
              <a:ext uri="{FF2B5EF4-FFF2-40B4-BE49-F238E27FC236}">
                <a16:creationId xmlns:a16="http://schemas.microsoft.com/office/drawing/2014/main" id="{172D8469-CC86-2CDA-34AB-1CFBF6DAFC94}"/>
              </a:ext>
            </a:extLst>
          </p:cNvPr>
          <p:cNvSpPr/>
          <p:nvPr/>
        </p:nvSpPr>
        <p:spPr>
          <a:xfrm>
            <a:off x="10648494" y="2914927"/>
            <a:ext cx="304914" cy="1102992"/>
          </a:xfrm>
          <a:prstGeom prst="rightBrace">
            <a:avLst>
              <a:gd name="adj1" fmla="val 9969"/>
              <a:gd name="adj2" fmla="val 50000"/>
            </a:avLst>
          </a:prstGeom>
          <a:ln w="9525"/>
        </p:spPr>
        <p:style>
          <a:lnRef idx="2">
            <a:schemeClr val="accent1"/>
          </a:lnRef>
          <a:fillRef idx="0">
            <a:schemeClr val="accent1"/>
          </a:fillRef>
          <a:effectRef idx="1">
            <a:schemeClr val="accent1"/>
          </a:effectRef>
          <a:fontRef idx="minor">
            <a:schemeClr val="tx1"/>
          </a:fontRef>
        </p:style>
        <p:txBody>
          <a:bodyPr rtlCol="0" anchor="ctr"/>
          <a:lstStyle/>
          <a:p>
            <a:pPr algn="ctr"/>
            <a:endParaRPr lang="pt-BR"/>
          </a:p>
        </p:txBody>
      </p:sp>
      <p:sp>
        <p:nvSpPr>
          <p:cNvPr id="175" name="CaixaDeTexto 174">
            <a:extLst>
              <a:ext uri="{FF2B5EF4-FFF2-40B4-BE49-F238E27FC236}">
                <a16:creationId xmlns:a16="http://schemas.microsoft.com/office/drawing/2014/main" id="{A34D8368-CDF6-9876-7ECD-1889A2E65081}"/>
              </a:ext>
            </a:extLst>
          </p:cNvPr>
          <p:cNvSpPr txBox="1"/>
          <p:nvPr/>
        </p:nvSpPr>
        <p:spPr>
          <a:xfrm>
            <a:off x="10976662" y="3042337"/>
            <a:ext cx="1215338" cy="830997"/>
          </a:xfrm>
          <a:prstGeom prst="rect">
            <a:avLst/>
          </a:prstGeom>
          <a:noFill/>
        </p:spPr>
        <p:txBody>
          <a:bodyPr wrap="square" rtlCol="0">
            <a:spAutoFit/>
          </a:bodyPr>
          <a:lstStyle/>
          <a:p>
            <a:r>
              <a:rPr lang="en-US" sz="1200" noProof="0" dirty="0"/>
              <a:t>How could policies help reduce social injustice?</a:t>
            </a:r>
          </a:p>
        </p:txBody>
      </p:sp>
      <p:sp>
        <p:nvSpPr>
          <p:cNvPr id="178" name="CaixaDeTexto 177">
            <a:extLst>
              <a:ext uri="{FF2B5EF4-FFF2-40B4-BE49-F238E27FC236}">
                <a16:creationId xmlns:a16="http://schemas.microsoft.com/office/drawing/2014/main" id="{06091BAB-9EA9-3E2D-123D-01AF79E1B284}"/>
              </a:ext>
            </a:extLst>
          </p:cNvPr>
          <p:cNvSpPr txBox="1"/>
          <p:nvPr/>
        </p:nvSpPr>
        <p:spPr>
          <a:xfrm>
            <a:off x="8426370" y="466273"/>
            <a:ext cx="3535773" cy="523220"/>
          </a:xfrm>
          <a:prstGeom prst="rect">
            <a:avLst/>
          </a:prstGeom>
          <a:noFill/>
        </p:spPr>
        <p:txBody>
          <a:bodyPr wrap="square" rtlCol="0">
            <a:spAutoFit/>
          </a:bodyPr>
          <a:lstStyle/>
          <a:p>
            <a:r>
              <a:rPr lang="en-US" sz="1400" b="1" noProof="0" dirty="0"/>
              <a:t>Each dot represents one of the 645 municipalities of the São Paulo state:</a:t>
            </a:r>
          </a:p>
        </p:txBody>
      </p:sp>
      <p:sp>
        <p:nvSpPr>
          <p:cNvPr id="19" name="Elipse 18">
            <a:extLst>
              <a:ext uri="{FF2B5EF4-FFF2-40B4-BE49-F238E27FC236}">
                <a16:creationId xmlns:a16="http://schemas.microsoft.com/office/drawing/2014/main" id="{4CDBB5E3-5B65-478A-D0B7-9C1EEFC43814}"/>
              </a:ext>
            </a:extLst>
          </p:cNvPr>
          <p:cNvSpPr/>
          <p:nvPr/>
        </p:nvSpPr>
        <p:spPr>
          <a:xfrm>
            <a:off x="8881643" y="1497684"/>
            <a:ext cx="45719" cy="45719"/>
          </a:xfrm>
          <a:prstGeom prst="ellipse">
            <a:avLst/>
          </a:prstGeom>
          <a:solidFill>
            <a:schemeClr val="accent2">
              <a:lumMod val="75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0" name="Elipse 19">
            <a:extLst>
              <a:ext uri="{FF2B5EF4-FFF2-40B4-BE49-F238E27FC236}">
                <a16:creationId xmlns:a16="http://schemas.microsoft.com/office/drawing/2014/main" id="{EFD4DA48-B575-0EBD-559D-6F6B2A67E699}"/>
              </a:ext>
            </a:extLst>
          </p:cNvPr>
          <p:cNvSpPr/>
          <p:nvPr/>
        </p:nvSpPr>
        <p:spPr>
          <a:xfrm>
            <a:off x="8886228" y="1073086"/>
            <a:ext cx="45719" cy="45719"/>
          </a:xfrm>
          <a:prstGeom prst="ellipse">
            <a:avLst/>
          </a:prstGeom>
          <a:solidFill>
            <a:schemeClr val="accent4">
              <a:lumMod val="75000"/>
            </a:schemeClr>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1" name="CaixaDeTexto 20">
            <a:extLst>
              <a:ext uri="{FF2B5EF4-FFF2-40B4-BE49-F238E27FC236}">
                <a16:creationId xmlns:a16="http://schemas.microsoft.com/office/drawing/2014/main" id="{CA1D6C9C-7884-C1DA-9D60-9AF02FAF5ECD}"/>
              </a:ext>
            </a:extLst>
          </p:cNvPr>
          <p:cNvSpPr txBox="1"/>
          <p:nvPr/>
        </p:nvSpPr>
        <p:spPr>
          <a:xfrm>
            <a:off x="8913373" y="960854"/>
            <a:ext cx="3048770" cy="307777"/>
          </a:xfrm>
          <a:prstGeom prst="rect">
            <a:avLst/>
          </a:prstGeom>
          <a:noFill/>
        </p:spPr>
        <p:txBody>
          <a:bodyPr wrap="square" rtlCol="0">
            <a:spAutoFit/>
          </a:bodyPr>
          <a:lstStyle/>
          <a:p>
            <a:r>
              <a:rPr lang="en-US" sz="1400" b="1" noProof="0" dirty="0">
                <a:solidFill>
                  <a:schemeClr val="accent1"/>
                </a:solidFill>
              </a:rPr>
              <a:t>Low</a:t>
            </a:r>
            <a:r>
              <a:rPr lang="en-US" sz="1400" noProof="0" dirty="0"/>
              <a:t> socio-economic vulnerability</a:t>
            </a:r>
          </a:p>
        </p:txBody>
      </p:sp>
      <p:sp>
        <p:nvSpPr>
          <p:cNvPr id="22" name="CaixaDeTexto 21">
            <a:extLst>
              <a:ext uri="{FF2B5EF4-FFF2-40B4-BE49-F238E27FC236}">
                <a16:creationId xmlns:a16="http://schemas.microsoft.com/office/drawing/2014/main" id="{42013645-6DB1-92B3-B389-CC8C96FC928F}"/>
              </a:ext>
            </a:extLst>
          </p:cNvPr>
          <p:cNvSpPr txBox="1"/>
          <p:nvPr/>
        </p:nvSpPr>
        <p:spPr>
          <a:xfrm>
            <a:off x="8903213" y="1362174"/>
            <a:ext cx="3048770" cy="307777"/>
          </a:xfrm>
          <a:prstGeom prst="rect">
            <a:avLst/>
          </a:prstGeom>
          <a:noFill/>
        </p:spPr>
        <p:txBody>
          <a:bodyPr wrap="square" rtlCol="0">
            <a:spAutoFit/>
          </a:bodyPr>
          <a:lstStyle/>
          <a:p>
            <a:r>
              <a:rPr lang="en-US" sz="1400" b="1" noProof="0" dirty="0">
                <a:solidFill>
                  <a:schemeClr val="accent2">
                    <a:lumMod val="75000"/>
                  </a:schemeClr>
                </a:solidFill>
              </a:rPr>
              <a:t>High</a:t>
            </a:r>
            <a:r>
              <a:rPr lang="en-US" sz="1400" noProof="0" dirty="0"/>
              <a:t> socio-economic vulnerability</a:t>
            </a:r>
          </a:p>
        </p:txBody>
      </p:sp>
      <p:sp>
        <p:nvSpPr>
          <p:cNvPr id="23" name="Elipse 22">
            <a:extLst>
              <a:ext uri="{FF2B5EF4-FFF2-40B4-BE49-F238E27FC236}">
                <a16:creationId xmlns:a16="http://schemas.microsoft.com/office/drawing/2014/main" id="{ADD3D9FC-3149-D4AF-E539-41C19E6BA6C1}"/>
              </a:ext>
            </a:extLst>
          </p:cNvPr>
          <p:cNvSpPr/>
          <p:nvPr/>
        </p:nvSpPr>
        <p:spPr>
          <a:xfrm rot="1886554">
            <a:off x="9909491" y="3299614"/>
            <a:ext cx="45719" cy="45719"/>
          </a:xfrm>
          <a:prstGeom prst="ellipse">
            <a:avLst/>
          </a:prstGeom>
          <a:solidFill>
            <a:schemeClr val="accent2">
              <a:lumMod val="75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6" name="Elipse 25">
            <a:extLst>
              <a:ext uri="{FF2B5EF4-FFF2-40B4-BE49-F238E27FC236}">
                <a16:creationId xmlns:a16="http://schemas.microsoft.com/office/drawing/2014/main" id="{EE033EB6-EDF1-AB58-0611-2D5D962D13EC}"/>
              </a:ext>
            </a:extLst>
          </p:cNvPr>
          <p:cNvSpPr/>
          <p:nvPr/>
        </p:nvSpPr>
        <p:spPr>
          <a:xfrm rot="1886554">
            <a:off x="10195851" y="3450702"/>
            <a:ext cx="45719" cy="45719"/>
          </a:xfrm>
          <a:prstGeom prst="ellipse">
            <a:avLst/>
          </a:prstGeom>
          <a:solidFill>
            <a:schemeClr val="accent4">
              <a:lumMod val="75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1" name="Elipse 90">
            <a:extLst>
              <a:ext uri="{FF2B5EF4-FFF2-40B4-BE49-F238E27FC236}">
                <a16:creationId xmlns:a16="http://schemas.microsoft.com/office/drawing/2014/main" id="{E11C210D-4D66-F738-96E1-E638D43D8AD9}"/>
              </a:ext>
            </a:extLst>
          </p:cNvPr>
          <p:cNvSpPr/>
          <p:nvPr/>
        </p:nvSpPr>
        <p:spPr>
          <a:xfrm rot="1886554">
            <a:off x="10031715" y="3437695"/>
            <a:ext cx="45719" cy="45719"/>
          </a:xfrm>
          <a:prstGeom prst="ellipse">
            <a:avLst/>
          </a:prstGeom>
          <a:solidFill>
            <a:schemeClr val="accent4">
              <a:lumMod val="75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2" name="Elipse 91">
            <a:extLst>
              <a:ext uri="{FF2B5EF4-FFF2-40B4-BE49-F238E27FC236}">
                <a16:creationId xmlns:a16="http://schemas.microsoft.com/office/drawing/2014/main" id="{B4FB8366-3F59-75B8-BF2E-263E24029110}"/>
              </a:ext>
            </a:extLst>
          </p:cNvPr>
          <p:cNvSpPr/>
          <p:nvPr/>
        </p:nvSpPr>
        <p:spPr>
          <a:xfrm rot="1886554">
            <a:off x="9777043" y="3848083"/>
            <a:ext cx="45719" cy="45719"/>
          </a:xfrm>
          <a:prstGeom prst="ellipse">
            <a:avLst/>
          </a:prstGeom>
          <a:solidFill>
            <a:schemeClr val="accent2">
              <a:lumMod val="75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3" name="Elipse 92">
            <a:extLst>
              <a:ext uri="{FF2B5EF4-FFF2-40B4-BE49-F238E27FC236}">
                <a16:creationId xmlns:a16="http://schemas.microsoft.com/office/drawing/2014/main" id="{24F28323-43EB-E2B5-4402-EA74CBDC9956}"/>
              </a:ext>
            </a:extLst>
          </p:cNvPr>
          <p:cNvSpPr/>
          <p:nvPr/>
        </p:nvSpPr>
        <p:spPr>
          <a:xfrm rot="1886554">
            <a:off x="10114774" y="3034488"/>
            <a:ext cx="45719" cy="45719"/>
          </a:xfrm>
          <a:prstGeom prst="ellipse">
            <a:avLst/>
          </a:prstGeom>
          <a:solidFill>
            <a:schemeClr val="accent2">
              <a:lumMod val="75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4" name="Elipse 93">
            <a:extLst>
              <a:ext uri="{FF2B5EF4-FFF2-40B4-BE49-F238E27FC236}">
                <a16:creationId xmlns:a16="http://schemas.microsoft.com/office/drawing/2014/main" id="{FFFACF3A-A211-51E7-3C24-6F131979C83A}"/>
              </a:ext>
            </a:extLst>
          </p:cNvPr>
          <p:cNvSpPr/>
          <p:nvPr/>
        </p:nvSpPr>
        <p:spPr>
          <a:xfrm rot="1886554">
            <a:off x="10128155" y="3696913"/>
            <a:ext cx="45719" cy="45719"/>
          </a:xfrm>
          <a:prstGeom prst="ellipse">
            <a:avLst/>
          </a:prstGeom>
          <a:solidFill>
            <a:schemeClr val="accent4">
              <a:lumMod val="75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6" name="Elipse 175">
            <a:extLst>
              <a:ext uri="{FF2B5EF4-FFF2-40B4-BE49-F238E27FC236}">
                <a16:creationId xmlns:a16="http://schemas.microsoft.com/office/drawing/2014/main" id="{18B11A61-7122-7D04-C642-3B48C80DE897}"/>
              </a:ext>
            </a:extLst>
          </p:cNvPr>
          <p:cNvSpPr/>
          <p:nvPr/>
        </p:nvSpPr>
        <p:spPr>
          <a:xfrm rot="1886554">
            <a:off x="10269156" y="3211492"/>
            <a:ext cx="45719" cy="45719"/>
          </a:xfrm>
          <a:prstGeom prst="ellipse">
            <a:avLst/>
          </a:prstGeom>
          <a:solidFill>
            <a:schemeClr val="accent4">
              <a:lumMod val="75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7" name="Elipse 176">
            <a:extLst>
              <a:ext uri="{FF2B5EF4-FFF2-40B4-BE49-F238E27FC236}">
                <a16:creationId xmlns:a16="http://schemas.microsoft.com/office/drawing/2014/main" id="{6D4A92A9-C89A-9CED-1513-C5F2B1433C98}"/>
              </a:ext>
            </a:extLst>
          </p:cNvPr>
          <p:cNvSpPr/>
          <p:nvPr/>
        </p:nvSpPr>
        <p:spPr>
          <a:xfrm rot="1886554">
            <a:off x="9898768" y="3477710"/>
            <a:ext cx="45719" cy="45719"/>
          </a:xfrm>
          <a:prstGeom prst="ellipse">
            <a:avLst/>
          </a:prstGeom>
          <a:solidFill>
            <a:schemeClr val="accent4">
              <a:lumMod val="75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0" name="Elipse 179">
            <a:extLst>
              <a:ext uri="{FF2B5EF4-FFF2-40B4-BE49-F238E27FC236}">
                <a16:creationId xmlns:a16="http://schemas.microsoft.com/office/drawing/2014/main" id="{1E03A1D7-8472-A128-2553-AF0BF1409734}"/>
              </a:ext>
            </a:extLst>
          </p:cNvPr>
          <p:cNvSpPr/>
          <p:nvPr/>
        </p:nvSpPr>
        <p:spPr>
          <a:xfrm rot="1886554">
            <a:off x="10389507" y="3713334"/>
            <a:ext cx="45719" cy="45719"/>
          </a:xfrm>
          <a:prstGeom prst="ellipse">
            <a:avLst/>
          </a:prstGeom>
          <a:solidFill>
            <a:schemeClr val="accent2">
              <a:lumMod val="75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1" name="Elipse 180">
            <a:extLst>
              <a:ext uri="{FF2B5EF4-FFF2-40B4-BE49-F238E27FC236}">
                <a16:creationId xmlns:a16="http://schemas.microsoft.com/office/drawing/2014/main" id="{24451D0C-5531-099D-7822-474016ACED55}"/>
              </a:ext>
            </a:extLst>
          </p:cNvPr>
          <p:cNvSpPr/>
          <p:nvPr/>
        </p:nvSpPr>
        <p:spPr>
          <a:xfrm rot="1886554">
            <a:off x="8734603" y="3097526"/>
            <a:ext cx="45719" cy="45719"/>
          </a:xfrm>
          <a:prstGeom prst="ellipse">
            <a:avLst/>
          </a:prstGeom>
          <a:solidFill>
            <a:schemeClr val="accent4">
              <a:lumMod val="75000"/>
            </a:schemeClr>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2" name="Elipse 181">
            <a:extLst>
              <a:ext uri="{FF2B5EF4-FFF2-40B4-BE49-F238E27FC236}">
                <a16:creationId xmlns:a16="http://schemas.microsoft.com/office/drawing/2014/main" id="{AF2F9137-0AB1-8F51-3746-A5DA9CB4463A}"/>
              </a:ext>
            </a:extLst>
          </p:cNvPr>
          <p:cNvSpPr/>
          <p:nvPr/>
        </p:nvSpPr>
        <p:spPr>
          <a:xfrm rot="1886554">
            <a:off x="9020963" y="3248614"/>
            <a:ext cx="45719" cy="45719"/>
          </a:xfrm>
          <a:prstGeom prst="ellipse">
            <a:avLst/>
          </a:prstGeom>
          <a:solidFill>
            <a:schemeClr val="accent2">
              <a:lumMod val="75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3" name="Elipse 182">
            <a:extLst>
              <a:ext uri="{FF2B5EF4-FFF2-40B4-BE49-F238E27FC236}">
                <a16:creationId xmlns:a16="http://schemas.microsoft.com/office/drawing/2014/main" id="{9536D6F2-79E3-D54D-9CE0-903601BD4647}"/>
              </a:ext>
            </a:extLst>
          </p:cNvPr>
          <p:cNvSpPr/>
          <p:nvPr/>
        </p:nvSpPr>
        <p:spPr>
          <a:xfrm rot="1886554">
            <a:off x="8648415" y="3376173"/>
            <a:ext cx="45719" cy="45719"/>
          </a:xfrm>
          <a:prstGeom prst="ellipse">
            <a:avLst/>
          </a:prstGeom>
          <a:solidFill>
            <a:schemeClr val="accent2">
              <a:lumMod val="75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4" name="Elipse 183">
            <a:extLst>
              <a:ext uri="{FF2B5EF4-FFF2-40B4-BE49-F238E27FC236}">
                <a16:creationId xmlns:a16="http://schemas.microsoft.com/office/drawing/2014/main" id="{381DE788-4CBF-510A-A2EF-F302C734C2B0}"/>
              </a:ext>
            </a:extLst>
          </p:cNvPr>
          <p:cNvSpPr/>
          <p:nvPr/>
        </p:nvSpPr>
        <p:spPr>
          <a:xfrm rot="1886554">
            <a:off x="8347140" y="3197201"/>
            <a:ext cx="45719" cy="45719"/>
          </a:xfrm>
          <a:prstGeom prst="ellipse">
            <a:avLst/>
          </a:prstGeom>
          <a:solidFill>
            <a:schemeClr val="accent2">
              <a:lumMod val="75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6" name="Elipse 185">
            <a:extLst>
              <a:ext uri="{FF2B5EF4-FFF2-40B4-BE49-F238E27FC236}">
                <a16:creationId xmlns:a16="http://schemas.microsoft.com/office/drawing/2014/main" id="{451F9163-A77C-2399-B705-12A8E116E720}"/>
              </a:ext>
            </a:extLst>
          </p:cNvPr>
          <p:cNvSpPr/>
          <p:nvPr/>
        </p:nvSpPr>
        <p:spPr>
          <a:xfrm rot="1886554">
            <a:off x="8921441" y="3044490"/>
            <a:ext cx="45719" cy="45719"/>
          </a:xfrm>
          <a:prstGeom prst="ellipse">
            <a:avLst/>
          </a:prstGeom>
          <a:solidFill>
            <a:schemeClr val="accent2">
              <a:lumMod val="75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7" name="Elipse 186">
            <a:extLst>
              <a:ext uri="{FF2B5EF4-FFF2-40B4-BE49-F238E27FC236}">
                <a16:creationId xmlns:a16="http://schemas.microsoft.com/office/drawing/2014/main" id="{EC396919-27F0-5614-5954-3977C62C21E1}"/>
              </a:ext>
            </a:extLst>
          </p:cNvPr>
          <p:cNvSpPr/>
          <p:nvPr/>
        </p:nvSpPr>
        <p:spPr>
          <a:xfrm rot="1886554">
            <a:off x="9214619" y="3511246"/>
            <a:ext cx="45719" cy="45719"/>
          </a:xfrm>
          <a:prstGeom prst="ellipse">
            <a:avLst/>
          </a:prstGeom>
          <a:solidFill>
            <a:schemeClr val="accent2">
              <a:lumMod val="75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9" name="Elipse 188">
            <a:extLst>
              <a:ext uri="{FF2B5EF4-FFF2-40B4-BE49-F238E27FC236}">
                <a16:creationId xmlns:a16="http://schemas.microsoft.com/office/drawing/2014/main" id="{87DEF852-59A8-9A5C-0EBC-BE6AD3B006FA}"/>
              </a:ext>
            </a:extLst>
          </p:cNvPr>
          <p:cNvSpPr/>
          <p:nvPr/>
        </p:nvSpPr>
        <p:spPr>
          <a:xfrm rot="1886554">
            <a:off x="8629317" y="3553831"/>
            <a:ext cx="45719" cy="45719"/>
          </a:xfrm>
          <a:prstGeom prst="ellipse">
            <a:avLst/>
          </a:prstGeom>
          <a:solidFill>
            <a:schemeClr val="accent4">
              <a:lumMod val="75000"/>
            </a:schemeClr>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0" name="Elipse 189">
            <a:extLst>
              <a:ext uri="{FF2B5EF4-FFF2-40B4-BE49-F238E27FC236}">
                <a16:creationId xmlns:a16="http://schemas.microsoft.com/office/drawing/2014/main" id="{2E951D15-BFA6-414D-41C7-0182C44E0726}"/>
              </a:ext>
            </a:extLst>
          </p:cNvPr>
          <p:cNvSpPr/>
          <p:nvPr/>
        </p:nvSpPr>
        <p:spPr>
          <a:xfrm rot="1886554">
            <a:off x="8256769" y="3681390"/>
            <a:ext cx="45719" cy="45719"/>
          </a:xfrm>
          <a:prstGeom prst="ellipse">
            <a:avLst/>
          </a:prstGeom>
          <a:solidFill>
            <a:schemeClr val="accent2">
              <a:lumMod val="75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1" name="Elipse 190">
            <a:extLst>
              <a:ext uri="{FF2B5EF4-FFF2-40B4-BE49-F238E27FC236}">
                <a16:creationId xmlns:a16="http://schemas.microsoft.com/office/drawing/2014/main" id="{D394238D-86B6-B356-092C-491AD96861E0}"/>
              </a:ext>
            </a:extLst>
          </p:cNvPr>
          <p:cNvSpPr/>
          <p:nvPr/>
        </p:nvSpPr>
        <p:spPr>
          <a:xfrm rot="1886554">
            <a:off x="7955494" y="3502418"/>
            <a:ext cx="45719" cy="45719"/>
          </a:xfrm>
          <a:prstGeom prst="ellipse">
            <a:avLst/>
          </a:prstGeom>
          <a:solidFill>
            <a:schemeClr val="accent2">
              <a:lumMod val="75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2" name="Elipse 191">
            <a:extLst>
              <a:ext uri="{FF2B5EF4-FFF2-40B4-BE49-F238E27FC236}">
                <a16:creationId xmlns:a16="http://schemas.microsoft.com/office/drawing/2014/main" id="{492C48D1-52BC-B794-9498-1EEDD5FA8309}"/>
              </a:ext>
            </a:extLst>
          </p:cNvPr>
          <p:cNvSpPr/>
          <p:nvPr/>
        </p:nvSpPr>
        <p:spPr>
          <a:xfrm rot="1886554">
            <a:off x="8548240" y="3137617"/>
            <a:ext cx="45719" cy="45719"/>
          </a:xfrm>
          <a:prstGeom prst="ellipse">
            <a:avLst/>
          </a:prstGeom>
          <a:solidFill>
            <a:schemeClr val="accent2">
              <a:lumMod val="75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3" name="Elipse 192">
            <a:extLst>
              <a:ext uri="{FF2B5EF4-FFF2-40B4-BE49-F238E27FC236}">
                <a16:creationId xmlns:a16="http://schemas.microsoft.com/office/drawing/2014/main" id="{42AA1913-CED8-AEDF-BF48-4B00AB0AB04F}"/>
              </a:ext>
            </a:extLst>
          </p:cNvPr>
          <p:cNvSpPr/>
          <p:nvPr/>
        </p:nvSpPr>
        <p:spPr>
          <a:xfrm rot="1886554">
            <a:off x="8561621" y="3800042"/>
            <a:ext cx="45719" cy="45719"/>
          </a:xfrm>
          <a:prstGeom prst="ellipse">
            <a:avLst/>
          </a:prstGeom>
          <a:solidFill>
            <a:schemeClr val="accent2">
              <a:lumMod val="75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4" name="Elipse 193">
            <a:extLst>
              <a:ext uri="{FF2B5EF4-FFF2-40B4-BE49-F238E27FC236}">
                <a16:creationId xmlns:a16="http://schemas.microsoft.com/office/drawing/2014/main" id="{16D5301C-6B11-6463-9EEC-1B56D6B0F1FE}"/>
              </a:ext>
            </a:extLst>
          </p:cNvPr>
          <p:cNvSpPr/>
          <p:nvPr/>
        </p:nvSpPr>
        <p:spPr>
          <a:xfrm rot="1886554">
            <a:off x="8529795" y="3349707"/>
            <a:ext cx="45719" cy="45719"/>
          </a:xfrm>
          <a:prstGeom prst="ellipse">
            <a:avLst/>
          </a:prstGeom>
          <a:solidFill>
            <a:schemeClr val="accent2">
              <a:lumMod val="75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5" name="Elipse 194">
            <a:extLst>
              <a:ext uri="{FF2B5EF4-FFF2-40B4-BE49-F238E27FC236}">
                <a16:creationId xmlns:a16="http://schemas.microsoft.com/office/drawing/2014/main" id="{92ACFB26-F7FE-29AB-C55B-69A0EDB1226F}"/>
              </a:ext>
            </a:extLst>
          </p:cNvPr>
          <p:cNvSpPr/>
          <p:nvPr/>
        </p:nvSpPr>
        <p:spPr>
          <a:xfrm rot="1886554">
            <a:off x="8101986" y="3138296"/>
            <a:ext cx="45719" cy="45719"/>
          </a:xfrm>
          <a:prstGeom prst="ellipse">
            <a:avLst/>
          </a:prstGeom>
          <a:solidFill>
            <a:schemeClr val="accent2">
              <a:lumMod val="75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6" name="Elipse 195">
            <a:extLst>
              <a:ext uri="{FF2B5EF4-FFF2-40B4-BE49-F238E27FC236}">
                <a16:creationId xmlns:a16="http://schemas.microsoft.com/office/drawing/2014/main" id="{91791F6F-6027-8E66-3D91-59B3099D7CD6}"/>
              </a:ext>
            </a:extLst>
          </p:cNvPr>
          <p:cNvSpPr/>
          <p:nvPr/>
        </p:nvSpPr>
        <p:spPr>
          <a:xfrm rot="1886554">
            <a:off x="8822973" y="3816463"/>
            <a:ext cx="45719" cy="45719"/>
          </a:xfrm>
          <a:prstGeom prst="ellipse">
            <a:avLst/>
          </a:prstGeom>
          <a:solidFill>
            <a:schemeClr val="accent2">
              <a:lumMod val="75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7" name="Elipse 196">
            <a:extLst>
              <a:ext uri="{FF2B5EF4-FFF2-40B4-BE49-F238E27FC236}">
                <a16:creationId xmlns:a16="http://schemas.microsoft.com/office/drawing/2014/main" id="{4AC8B9CD-A428-9A5C-0FC3-2CD301EE961A}"/>
              </a:ext>
            </a:extLst>
          </p:cNvPr>
          <p:cNvSpPr/>
          <p:nvPr/>
        </p:nvSpPr>
        <p:spPr>
          <a:xfrm>
            <a:off x="8606960" y="4337083"/>
            <a:ext cx="45719" cy="45719"/>
          </a:xfrm>
          <a:prstGeom prst="ellipse">
            <a:avLst/>
          </a:prstGeom>
          <a:solidFill>
            <a:schemeClr val="accent4">
              <a:lumMod val="75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8" name="Elipse 197">
            <a:extLst>
              <a:ext uri="{FF2B5EF4-FFF2-40B4-BE49-F238E27FC236}">
                <a16:creationId xmlns:a16="http://schemas.microsoft.com/office/drawing/2014/main" id="{3662714F-D766-8787-B8B0-BBCF996E83C6}"/>
              </a:ext>
            </a:extLst>
          </p:cNvPr>
          <p:cNvSpPr/>
          <p:nvPr/>
        </p:nvSpPr>
        <p:spPr>
          <a:xfrm>
            <a:off x="8759360" y="4501058"/>
            <a:ext cx="45719" cy="45719"/>
          </a:xfrm>
          <a:prstGeom prst="ellipse">
            <a:avLst/>
          </a:prstGeom>
          <a:solidFill>
            <a:schemeClr val="accent1">
              <a:lumMod val="75000"/>
            </a:schemeClr>
          </a:solid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9" name="Elipse 198">
            <a:extLst>
              <a:ext uri="{FF2B5EF4-FFF2-40B4-BE49-F238E27FC236}">
                <a16:creationId xmlns:a16="http://schemas.microsoft.com/office/drawing/2014/main" id="{BF556F4A-367A-D598-13F1-ED320AC50E54}"/>
              </a:ext>
            </a:extLst>
          </p:cNvPr>
          <p:cNvSpPr/>
          <p:nvPr/>
        </p:nvSpPr>
        <p:spPr>
          <a:xfrm>
            <a:off x="9315372" y="4492482"/>
            <a:ext cx="45719" cy="45719"/>
          </a:xfrm>
          <a:prstGeom prst="ellipse">
            <a:avLst/>
          </a:prstGeom>
          <a:solidFill>
            <a:schemeClr val="accent2">
              <a:lumMod val="75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00" name="Elipse 199">
            <a:extLst>
              <a:ext uri="{FF2B5EF4-FFF2-40B4-BE49-F238E27FC236}">
                <a16:creationId xmlns:a16="http://schemas.microsoft.com/office/drawing/2014/main" id="{13A95EBF-A998-0E3F-B7F7-B8C88D67B0BC}"/>
              </a:ext>
            </a:extLst>
          </p:cNvPr>
          <p:cNvSpPr/>
          <p:nvPr/>
        </p:nvSpPr>
        <p:spPr>
          <a:xfrm>
            <a:off x="8911760" y="4398813"/>
            <a:ext cx="45719" cy="45719"/>
          </a:xfrm>
          <a:prstGeom prst="ellipse">
            <a:avLst/>
          </a:prstGeom>
          <a:solidFill>
            <a:schemeClr val="accent4">
              <a:lumMod val="75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01" name="Elipse 200">
            <a:extLst>
              <a:ext uri="{FF2B5EF4-FFF2-40B4-BE49-F238E27FC236}">
                <a16:creationId xmlns:a16="http://schemas.microsoft.com/office/drawing/2014/main" id="{26757B5C-6F9B-F216-C79A-602D4AB16161}"/>
              </a:ext>
            </a:extLst>
          </p:cNvPr>
          <p:cNvSpPr/>
          <p:nvPr/>
        </p:nvSpPr>
        <p:spPr>
          <a:xfrm>
            <a:off x="9186703" y="4744850"/>
            <a:ext cx="45719" cy="45719"/>
          </a:xfrm>
          <a:prstGeom prst="ellipse">
            <a:avLst/>
          </a:prstGeom>
          <a:solidFill>
            <a:schemeClr val="accent2">
              <a:lumMod val="75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02" name="Elipse 201">
            <a:extLst>
              <a:ext uri="{FF2B5EF4-FFF2-40B4-BE49-F238E27FC236}">
                <a16:creationId xmlns:a16="http://schemas.microsoft.com/office/drawing/2014/main" id="{47BD72C6-95CB-A1A4-FB00-3FD72CC31D98}"/>
              </a:ext>
            </a:extLst>
          </p:cNvPr>
          <p:cNvSpPr/>
          <p:nvPr/>
        </p:nvSpPr>
        <p:spPr>
          <a:xfrm>
            <a:off x="8728493" y="4724834"/>
            <a:ext cx="45719" cy="45719"/>
          </a:xfrm>
          <a:prstGeom prst="ellipse">
            <a:avLst/>
          </a:prstGeom>
          <a:solidFill>
            <a:schemeClr val="accent2">
              <a:lumMod val="75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03" name="Elipse 202">
            <a:extLst>
              <a:ext uri="{FF2B5EF4-FFF2-40B4-BE49-F238E27FC236}">
                <a16:creationId xmlns:a16="http://schemas.microsoft.com/office/drawing/2014/main" id="{593B3D7D-467A-1577-4862-3216DDFDC30F}"/>
              </a:ext>
            </a:extLst>
          </p:cNvPr>
          <p:cNvSpPr/>
          <p:nvPr/>
        </p:nvSpPr>
        <p:spPr>
          <a:xfrm>
            <a:off x="8832665" y="4261848"/>
            <a:ext cx="45719" cy="45719"/>
          </a:xfrm>
          <a:prstGeom prst="ellipse">
            <a:avLst/>
          </a:prstGeom>
          <a:solidFill>
            <a:schemeClr val="accent2">
              <a:lumMod val="75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04" name="Elipse 203">
            <a:extLst>
              <a:ext uri="{FF2B5EF4-FFF2-40B4-BE49-F238E27FC236}">
                <a16:creationId xmlns:a16="http://schemas.microsoft.com/office/drawing/2014/main" id="{88601A11-32B5-8397-162F-07E7F4FE791A}"/>
              </a:ext>
            </a:extLst>
          </p:cNvPr>
          <p:cNvSpPr/>
          <p:nvPr/>
        </p:nvSpPr>
        <p:spPr>
          <a:xfrm>
            <a:off x="8462277" y="4528066"/>
            <a:ext cx="45719" cy="45719"/>
          </a:xfrm>
          <a:prstGeom prst="ellipse">
            <a:avLst/>
          </a:prstGeom>
          <a:solidFill>
            <a:schemeClr val="accent4">
              <a:lumMod val="75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05" name="Elipse 204">
            <a:extLst>
              <a:ext uri="{FF2B5EF4-FFF2-40B4-BE49-F238E27FC236}">
                <a16:creationId xmlns:a16="http://schemas.microsoft.com/office/drawing/2014/main" id="{EF5F9FF2-11CE-6CA4-8993-FA7A534A1797}"/>
              </a:ext>
            </a:extLst>
          </p:cNvPr>
          <p:cNvSpPr/>
          <p:nvPr/>
        </p:nvSpPr>
        <p:spPr>
          <a:xfrm>
            <a:off x="8892469" y="4877237"/>
            <a:ext cx="45719" cy="45719"/>
          </a:xfrm>
          <a:prstGeom prst="ellipse">
            <a:avLst/>
          </a:prstGeom>
          <a:solidFill>
            <a:schemeClr val="accent2">
              <a:lumMod val="75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06" name="Elipse 205">
            <a:extLst>
              <a:ext uri="{FF2B5EF4-FFF2-40B4-BE49-F238E27FC236}">
                <a16:creationId xmlns:a16="http://schemas.microsoft.com/office/drawing/2014/main" id="{4F07A047-23CB-4698-3F63-C353D47AE41A}"/>
              </a:ext>
            </a:extLst>
          </p:cNvPr>
          <p:cNvSpPr/>
          <p:nvPr/>
        </p:nvSpPr>
        <p:spPr>
          <a:xfrm>
            <a:off x="8411442" y="4246808"/>
            <a:ext cx="45719" cy="45719"/>
          </a:xfrm>
          <a:prstGeom prst="ellipse">
            <a:avLst/>
          </a:prstGeom>
          <a:solidFill>
            <a:schemeClr val="accent2">
              <a:lumMod val="75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07" name="Elipse 206">
            <a:extLst>
              <a:ext uri="{FF2B5EF4-FFF2-40B4-BE49-F238E27FC236}">
                <a16:creationId xmlns:a16="http://schemas.microsoft.com/office/drawing/2014/main" id="{428684AC-017A-E5DE-2449-3DD678A0F749}"/>
              </a:ext>
            </a:extLst>
          </p:cNvPr>
          <p:cNvSpPr/>
          <p:nvPr/>
        </p:nvSpPr>
        <p:spPr>
          <a:xfrm>
            <a:off x="8563842" y="4410783"/>
            <a:ext cx="45719" cy="45719"/>
          </a:xfrm>
          <a:prstGeom prst="ellipse">
            <a:avLst/>
          </a:prstGeom>
          <a:solidFill>
            <a:schemeClr val="accent2">
              <a:lumMod val="75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08" name="Elipse 207">
            <a:extLst>
              <a:ext uri="{FF2B5EF4-FFF2-40B4-BE49-F238E27FC236}">
                <a16:creationId xmlns:a16="http://schemas.microsoft.com/office/drawing/2014/main" id="{CA13EA73-4EF5-6D27-C891-8337E68F477A}"/>
              </a:ext>
            </a:extLst>
          </p:cNvPr>
          <p:cNvSpPr/>
          <p:nvPr/>
        </p:nvSpPr>
        <p:spPr>
          <a:xfrm>
            <a:off x="9119854" y="4402207"/>
            <a:ext cx="45719" cy="45719"/>
          </a:xfrm>
          <a:prstGeom prst="ellipse">
            <a:avLst/>
          </a:prstGeom>
          <a:solidFill>
            <a:schemeClr val="accent4">
              <a:lumMod val="75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09" name="Elipse 208">
            <a:extLst>
              <a:ext uri="{FF2B5EF4-FFF2-40B4-BE49-F238E27FC236}">
                <a16:creationId xmlns:a16="http://schemas.microsoft.com/office/drawing/2014/main" id="{0C376214-722E-2145-08A2-1A75AD43A011}"/>
              </a:ext>
            </a:extLst>
          </p:cNvPr>
          <p:cNvSpPr/>
          <p:nvPr/>
        </p:nvSpPr>
        <p:spPr>
          <a:xfrm>
            <a:off x="8716242" y="4308538"/>
            <a:ext cx="45719" cy="45719"/>
          </a:xfrm>
          <a:prstGeom prst="ellipse">
            <a:avLst/>
          </a:prstGeom>
          <a:solidFill>
            <a:schemeClr val="accent4">
              <a:lumMod val="75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10" name="Elipse 209">
            <a:extLst>
              <a:ext uri="{FF2B5EF4-FFF2-40B4-BE49-F238E27FC236}">
                <a16:creationId xmlns:a16="http://schemas.microsoft.com/office/drawing/2014/main" id="{E764AFAD-D521-5133-4813-CA7D420956C7}"/>
              </a:ext>
            </a:extLst>
          </p:cNvPr>
          <p:cNvSpPr/>
          <p:nvPr/>
        </p:nvSpPr>
        <p:spPr>
          <a:xfrm>
            <a:off x="8991185" y="4654575"/>
            <a:ext cx="45719" cy="45719"/>
          </a:xfrm>
          <a:prstGeom prst="ellipse">
            <a:avLst/>
          </a:prstGeom>
          <a:solidFill>
            <a:schemeClr val="accent4">
              <a:lumMod val="75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11" name="Elipse 210">
            <a:extLst>
              <a:ext uri="{FF2B5EF4-FFF2-40B4-BE49-F238E27FC236}">
                <a16:creationId xmlns:a16="http://schemas.microsoft.com/office/drawing/2014/main" id="{4FBAF3BF-818F-3CFD-5C96-5262A1415F97}"/>
              </a:ext>
            </a:extLst>
          </p:cNvPr>
          <p:cNvSpPr/>
          <p:nvPr/>
        </p:nvSpPr>
        <p:spPr>
          <a:xfrm>
            <a:off x="8532975" y="4634559"/>
            <a:ext cx="45719" cy="45719"/>
          </a:xfrm>
          <a:prstGeom prst="ellipse">
            <a:avLst/>
          </a:prstGeom>
          <a:solidFill>
            <a:schemeClr val="accent4">
              <a:lumMod val="75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12" name="Elipse 211">
            <a:extLst>
              <a:ext uri="{FF2B5EF4-FFF2-40B4-BE49-F238E27FC236}">
                <a16:creationId xmlns:a16="http://schemas.microsoft.com/office/drawing/2014/main" id="{F4B85EEF-236E-E4A8-BDEE-1800FA7BC9D6}"/>
              </a:ext>
            </a:extLst>
          </p:cNvPr>
          <p:cNvSpPr/>
          <p:nvPr/>
        </p:nvSpPr>
        <p:spPr>
          <a:xfrm>
            <a:off x="8637147" y="4171573"/>
            <a:ext cx="45719" cy="45719"/>
          </a:xfrm>
          <a:prstGeom prst="ellipse">
            <a:avLst/>
          </a:prstGeom>
          <a:solidFill>
            <a:schemeClr val="accent2">
              <a:lumMod val="75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13" name="Elipse 212">
            <a:extLst>
              <a:ext uri="{FF2B5EF4-FFF2-40B4-BE49-F238E27FC236}">
                <a16:creationId xmlns:a16="http://schemas.microsoft.com/office/drawing/2014/main" id="{DB14BE78-841F-8111-E867-CF8C6DB84AF2}"/>
              </a:ext>
            </a:extLst>
          </p:cNvPr>
          <p:cNvSpPr/>
          <p:nvPr/>
        </p:nvSpPr>
        <p:spPr>
          <a:xfrm>
            <a:off x="8266759" y="4437791"/>
            <a:ext cx="45719" cy="45719"/>
          </a:xfrm>
          <a:prstGeom prst="ellipse">
            <a:avLst/>
          </a:prstGeom>
          <a:solidFill>
            <a:schemeClr val="accent2">
              <a:lumMod val="75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14" name="Elipse 213">
            <a:extLst>
              <a:ext uri="{FF2B5EF4-FFF2-40B4-BE49-F238E27FC236}">
                <a16:creationId xmlns:a16="http://schemas.microsoft.com/office/drawing/2014/main" id="{A8FBF981-6432-51A0-F17E-FA8DFB44C3B8}"/>
              </a:ext>
            </a:extLst>
          </p:cNvPr>
          <p:cNvSpPr/>
          <p:nvPr/>
        </p:nvSpPr>
        <p:spPr>
          <a:xfrm>
            <a:off x="8696951" y="4786962"/>
            <a:ext cx="45719" cy="45719"/>
          </a:xfrm>
          <a:prstGeom prst="ellipse">
            <a:avLst/>
          </a:prstGeom>
          <a:solidFill>
            <a:schemeClr val="accent4">
              <a:lumMod val="75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51" name="Elipse 250">
            <a:extLst>
              <a:ext uri="{FF2B5EF4-FFF2-40B4-BE49-F238E27FC236}">
                <a16:creationId xmlns:a16="http://schemas.microsoft.com/office/drawing/2014/main" id="{0134EBB6-D21A-D06A-E76D-97E5FA758D63}"/>
              </a:ext>
            </a:extLst>
          </p:cNvPr>
          <p:cNvSpPr/>
          <p:nvPr/>
        </p:nvSpPr>
        <p:spPr>
          <a:xfrm>
            <a:off x="10409872" y="4315345"/>
            <a:ext cx="45719" cy="45719"/>
          </a:xfrm>
          <a:prstGeom prst="ellipse">
            <a:avLst/>
          </a:prstGeom>
          <a:solidFill>
            <a:schemeClr val="accent4">
              <a:lumMod val="75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52" name="Elipse 251">
            <a:extLst>
              <a:ext uri="{FF2B5EF4-FFF2-40B4-BE49-F238E27FC236}">
                <a16:creationId xmlns:a16="http://schemas.microsoft.com/office/drawing/2014/main" id="{A12E892E-AE00-C99E-2399-32AD1A8EFCA3}"/>
              </a:ext>
            </a:extLst>
          </p:cNvPr>
          <p:cNvSpPr/>
          <p:nvPr/>
        </p:nvSpPr>
        <p:spPr>
          <a:xfrm>
            <a:off x="9811065" y="4769188"/>
            <a:ext cx="45719" cy="45719"/>
          </a:xfrm>
          <a:prstGeom prst="ellipse">
            <a:avLst/>
          </a:prstGeom>
          <a:solidFill>
            <a:schemeClr val="accent4">
              <a:lumMod val="75000"/>
            </a:schemeClr>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53" name="Elipse 252">
            <a:extLst>
              <a:ext uri="{FF2B5EF4-FFF2-40B4-BE49-F238E27FC236}">
                <a16:creationId xmlns:a16="http://schemas.microsoft.com/office/drawing/2014/main" id="{886E1E30-6139-F723-32DB-85D688B08769}"/>
              </a:ext>
            </a:extLst>
          </p:cNvPr>
          <p:cNvSpPr/>
          <p:nvPr/>
        </p:nvSpPr>
        <p:spPr>
          <a:xfrm>
            <a:off x="9877726" y="4443027"/>
            <a:ext cx="45719" cy="45719"/>
          </a:xfrm>
          <a:prstGeom prst="ellipse">
            <a:avLst/>
          </a:prstGeom>
          <a:solidFill>
            <a:schemeClr val="accent4">
              <a:lumMod val="75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54" name="Elipse 253">
            <a:extLst>
              <a:ext uri="{FF2B5EF4-FFF2-40B4-BE49-F238E27FC236}">
                <a16:creationId xmlns:a16="http://schemas.microsoft.com/office/drawing/2014/main" id="{F413696A-346E-F7BA-3EC6-A9F13B1696B1}"/>
              </a:ext>
            </a:extLst>
          </p:cNvPr>
          <p:cNvSpPr/>
          <p:nvPr/>
        </p:nvSpPr>
        <p:spPr>
          <a:xfrm>
            <a:off x="10196307" y="4908512"/>
            <a:ext cx="45719" cy="45719"/>
          </a:xfrm>
          <a:prstGeom prst="ellipse">
            <a:avLst/>
          </a:prstGeom>
          <a:solidFill>
            <a:schemeClr val="accent4">
              <a:lumMod val="75000"/>
            </a:schemeClr>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55" name="Elipse 254">
            <a:extLst>
              <a:ext uri="{FF2B5EF4-FFF2-40B4-BE49-F238E27FC236}">
                <a16:creationId xmlns:a16="http://schemas.microsoft.com/office/drawing/2014/main" id="{9BC097FC-98D5-4FE8-4E1E-B3FE90784B31}"/>
              </a:ext>
            </a:extLst>
          </p:cNvPr>
          <p:cNvSpPr/>
          <p:nvPr/>
        </p:nvSpPr>
        <p:spPr>
          <a:xfrm>
            <a:off x="10344044" y="4759180"/>
            <a:ext cx="45719" cy="45719"/>
          </a:xfrm>
          <a:prstGeom prst="ellipse">
            <a:avLst/>
          </a:prstGeom>
          <a:solidFill>
            <a:schemeClr val="accent2">
              <a:lumMod val="75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57" name="Elipse 256">
            <a:extLst>
              <a:ext uri="{FF2B5EF4-FFF2-40B4-BE49-F238E27FC236}">
                <a16:creationId xmlns:a16="http://schemas.microsoft.com/office/drawing/2014/main" id="{790F4013-CCEE-9738-0891-8F24935B52BE}"/>
              </a:ext>
            </a:extLst>
          </p:cNvPr>
          <p:cNvSpPr/>
          <p:nvPr/>
        </p:nvSpPr>
        <p:spPr>
          <a:xfrm>
            <a:off x="10090293" y="4688918"/>
            <a:ext cx="45719" cy="45719"/>
          </a:xfrm>
          <a:prstGeom prst="ellipse">
            <a:avLst/>
          </a:prstGeom>
          <a:solidFill>
            <a:schemeClr val="accent2">
              <a:lumMod val="75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58" name="Elipse 257">
            <a:extLst>
              <a:ext uri="{FF2B5EF4-FFF2-40B4-BE49-F238E27FC236}">
                <a16:creationId xmlns:a16="http://schemas.microsoft.com/office/drawing/2014/main" id="{348AAC18-8E54-1740-E470-4F1E888A5323}"/>
              </a:ext>
            </a:extLst>
          </p:cNvPr>
          <p:cNvSpPr/>
          <p:nvPr/>
        </p:nvSpPr>
        <p:spPr>
          <a:xfrm>
            <a:off x="10265189" y="4506328"/>
            <a:ext cx="45719" cy="45719"/>
          </a:xfrm>
          <a:prstGeom prst="ellipse">
            <a:avLst/>
          </a:prstGeom>
          <a:solidFill>
            <a:schemeClr val="accent2">
              <a:lumMod val="75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60" name="Elipse 259">
            <a:extLst>
              <a:ext uri="{FF2B5EF4-FFF2-40B4-BE49-F238E27FC236}">
                <a16:creationId xmlns:a16="http://schemas.microsoft.com/office/drawing/2014/main" id="{D93F842D-FF38-A61C-5CC3-E7175DD3A0FE}"/>
              </a:ext>
            </a:extLst>
          </p:cNvPr>
          <p:cNvSpPr/>
          <p:nvPr/>
        </p:nvSpPr>
        <p:spPr>
          <a:xfrm>
            <a:off x="10573673" y="4294312"/>
            <a:ext cx="45719" cy="45719"/>
          </a:xfrm>
          <a:prstGeom prst="ellipse">
            <a:avLst/>
          </a:prstGeom>
          <a:solidFill>
            <a:schemeClr val="accent4">
              <a:lumMod val="75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61" name="Elipse 260">
            <a:extLst>
              <a:ext uri="{FF2B5EF4-FFF2-40B4-BE49-F238E27FC236}">
                <a16:creationId xmlns:a16="http://schemas.microsoft.com/office/drawing/2014/main" id="{F2EDF00A-33C4-D4ED-2C38-12A7DCB5B868}"/>
              </a:ext>
            </a:extLst>
          </p:cNvPr>
          <p:cNvSpPr/>
          <p:nvPr/>
        </p:nvSpPr>
        <p:spPr>
          <a:xfrm>
            <a:off x="9974866" y="4748155"/>
            <a:ext cx="45719" cy="45719"/>
          </a:xfrm>
          <a:prstGeom prst="ellipse">
            <a:avLst/>
          </a:prstGeom>
          <a:solidFill>
            <a:schemeClr val="accent4">
              <a:lumMod val="75000"/>
            </a:schemeClr>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62" name="Elipse 261">
            <a:extLst>
              <a:ext uri="{FF2B5EF4-FFF2-40B4-BE49-F238E27FC236}">
                <a16:creationId xmlns:a16="http://schemas.microsoft.com/office/drawing/2014/main" id="{2F1D1C2C-D928-A4FA-9315-3D577B0865E4}"/>
              </a:ext>
            </a:extLst>
          </p:cNvPr>
          <p:cNvSpPr/>
          <p:nvPr/>
        </p:nvSpPr>
        <p:spPr>
          <a:xfrm>
            <a:off x="10041527" y="4421994"/>
            <a:ext cx="45719" cy="45719"/>
          </a:xfrm>
          <a:prstGeom prst="ellipse">
            <a:avLst/>
          </a:prstGeom>
          <a:solidFill>
            <a:schemeClr val="accent4">
              <a:lumMod val="75000"/>
            </a:schemeClr>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63" name="Elipse 262">
            <a:extLst>
              <a:ext uri="{FF2B5EF4-FFF2-40B4-BE49-F238E27FC236}">
                <a16:creationId xmlns:a16="http://schemas.microsoft.com/office/drawing/2014/main" id="{3EDB3117-997B-AA9E-710A-DE7367B81188}"/>
              </a:ext>
            </a:extLst>
          </p:cNvPr>
          <p:cNvSpPr/>
          <p:nvPr/>
        </p:nvSpPr>
        <p:spPr>
          <a:xfrm>
            <a:off x="10360108" y="4887479"/>
            <a:ext cx="45719" cy="45719"/>
          </a:xfrm>
          <a:prstGeom prst="ellipse">
            <a:avLst/>
          </a:prstGeom>
          <a:solidFill>
            <a:schemeClr val="accent4">
              <a:lumMod val="75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64" name="Elipse 263">
            <a:extLst>
              <a:ext uri="{FF2B5EF4-FFF2-40B4-BE49-F238E27FC236}">
                <a16:creationId xmlns:a16="http://schemas.microsoft.com/office/drawing/2014/main" id="{5874805B-2491-AD21-11E4-EE344C53F977}"/>
              </a:ext>
            </a:extLst>
          </p:cNvPr>
          <p:cNvSpPr/>
          <p:nvPr/>
        </p:nvSpPr>
        <p:spPr>
          <a:xfrm>
            <a:off x="10507845" y="4738147"/>
            <a:ext cx="45719" cy="45719"/>
          </a:xfrm>
          <a:prstGeom prst="ellipse">
            <a:avLst/>
          </a:prstGeom>
          <a:solidFill>
            <a:schemeClr val="accent4">
              <a:lumMod val="75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65" name="Elipse 264">
            <a:extLst>
              <a:ext uri="{FF2B5EF4-FFF2-40B4-BE49-F238E27FC236}">
                <a16:creationId xmlns:a16="http://schemas.microsoft.com/office/drawing/2014/main" id="{729D8214-9AC3-1031-E8CF-45357CF90D5E}"/>
              </a:ext>
            </a:extLst>
          </p:cNvPr>
          <p:cNvSpPr/>
          <p:nvPr/>
        </p:nvSpPr>
        <p:spPr>
          <a:xfrm>
            <a:off x="10164434" y="5013659"/>
            <a:ext cx="45719" cy="45719"/>
          </a:xfrm>
          <a:prstGeom prst="ellipse">
            <a:avLst/>
          </a:prstGeom>
          <a:solidFill>
            <a:schemeClr val="accent4">
              <a:lumMod val="75000"/>
            </a:schemeClr>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66" name="Elipse 265">
            <a:extLst>
              <a:ext uri="{FF2B5EF4-FFF2-40B4-BE49-F238E27FC236}">
                <a16:creationId xmlns:a16="http://schemas.microsoft.com/office/drawing/2014/main" id="{5E82065E-B329-F793-FAB2-C88A494A3551}"/>
              </a:ext>
            </a:extLst>
          </p:cNvPr>
          <p:cNvSpPr/>
          <p:nvPr/>
        </p:nvSpPr>
        <p:spPr>
          <a:xfrm>
            <a:off x="10254094" y="4667885"/>
            <a:ext cx="45719" cy="45719"/>
          </a:xfrm>
          <a:prstGeom prst="ellipse">
            <a:avLst/>
          </a:prstGeom>
          <a:solidFill>
            <a:schemeClr val="accent4">
              <a:lumMod val="75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67" name="Elipse 266">
            <a:extLst>
              <a:ext uri="{FF2B5EF4-FFF2-40B4-BE49-F238E27FC236}">
                <a16:creationId xmlns:a16="http://schemas.microsoft.com/office/drawing/2014/main" id="{39715FF2-04E5-7B9D-77F3-1BFD577CD2C8}"/>
              </a:ext>
            </a:extLst>
          </p:cNvPr>
          <p:cNvSpPr/>
          <p:nvPr/>
        </p:nvSpPr>
        <p:spPr>
          <a:xfrm>
            <a:off x="10428990" y="4485295"/>
            <a:ext cx="45719" cy="45719"/>
          </a:xfrm>
          <a:prstGeom prst="ellipse">
            <a:avLst/>
          </a:prstGeom>
          <a:solidFill>
            <a:schemeClr val="accent4">
              <a:lumMod val="75000"/>
            </a:schemeClr>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68" name="Elipse 267">
            <a:extLst>
              <a:ext uri="{FF2B5EF4-FFF2-40B4-BE49-F238E27FC236}">
                <a16:creationId xmlns:a16="http://schemas.microsoft.com/office/drawing/2014/main" id="{58C7B68D-BEDF-00F8-C410-AD61A90FE708}"/>
              </a:ext>
            </a:extLst>
          </p:cNvPr>
          <p:cNvSpPr/>
          <p:nvPr/>
        </p:nvSpPr>
        <p:spPr>
          <a:xfrm>
            <a:off x="10590167" y="4940528"/>
            <a:ext cx="45719" cy="45719"/>
          </a:xfrm>
          <a:prstGeom prst="ellipse">
            <a:avLst/>
          </a:prstGeom>
          <a:solidFill>
            <a:schemeClr val="accent4">
              <a:lumMod val="75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69" name="Retângulo 20">
            <a:extLst>
              <a:ext uri="{FF2B5EF4-FFF2-40B4-BE49-F238E27FC236}">
                <a16:creationId xmlns:a16="http://schemas.microsoft.com/office/drawing/2014/main" id="{B2E203C8-E66E-ECC2-23A8-0900CAB86DC5}"/>
              </a:ext>
            </a:extLst>
          </p:cNvPr>
          <p:cNvSpPr/>
          <p:nvPr/>
        </p:nvSpPr>
        <p:spPr>
          <a:xfrm>
            <a:off x="-19595" y="-1"/>
            <a:ext cx="1278195" cy="6858000"/>
          </a:xfrm>
          <a:prstGeom prst="rect">
            <a:avLst/>
          </a:prstGeom>
          <a:solidFill>
            <a:srgbClr val="E0E486"/>
          </a:solidFill>
          <a:ln w="12700">
            <a:miter lim="400000"/>
          </a:ln>
        </p:spPr>
        <p:txBody>
          <a:bodyPr lIns="45719" rIns="45719" anchor="ctr"/>
          <a:lstStyle/>
          <a:p>
            <a:pPr marL="0" marR="0" lvl="0" indent="0" algn="ctr" defTabSz="914400" rtl="0" eaLnBrk="1" fontAlgn="auto" latinLnBrk="0" hangingPunct="1">
              <a:lnSpc>
                <a:spcPct val="100000"/>
              </a:lnSpc>
              <a:spcBef>
                <a:spcPts val="0"/>
              </a:spcBef>
              <a:spcAft>
                <a:spcPts val="0"/>
              </a:spcAft>
              <a:buClrTx/>
              <a:buSzTx/>
              <a:buFontTx/>
              <a:buNone/>
              <a:tabLst/>
              <a:defRPr>
                <a:solidFill>
                  <a:srgbClr val="FFFFFF"/>
                </a:solidFill>
              </a:defRPr>
            </a:pPr>
            <a:endParaRPr kumimoji="0" sz="1800" b="0" i="0" u="none" strike="noStrike" kern="1200" cap="none" spc="0" normalizeH="0" baseline="0" noProof="0" dirty="0">
              <a:ln>
                <a:noFill/>
              </a:ln>
              <a:solidFill>
                <a:srgbClr val="FFFFFF"/>
              </a:solidFill>
              <a:effectLst/>
              <a:uLnTx/>
              <a:uFillTx/>
              <a:latin typeface="Calibri"/>
              <a:ea typeface="+mn-ea"/>
              <a:cs typeface="+mn-cs"/>
            </a:endParaRPr>
          </a:p>
        </p:txBody>
      </p:sp>
      <p:pic>
        <p:nvPicPr>
          <p:cNvPr id="270" name="Picture 21" descr="biotasintese_logo_vertical_ENG_s-slogan_linhas_pretas.png">
            <a:extLst>
              <a:ext uri="{FF2B5EF4-FFF2-40B4-BE49-F238E27FC236}">
                <a16:creationId xmlns:a16="http://schemas.microsoft.com/office/drawing/2014/main" id="{42687B1C-A65B-501B-7AC2-690F7C5E03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256" y="0"/>
            <a:ext cx="1294802" cy="1726058"/>
          </a:xfrm>
          <a:prstGeom prst="rect">
            <a:avLst/>
          </a:prstGeom>
        </p:spPr>
      </p:pic>
    </p:spTree>
    <p:extLst>
      <p:ext uri="{BB962C8B-B14F-4D97-AF65-F5344CB8AC3E}">
        <p14:creationId xmlns:p14="http://schemas.microsoft.com/office/powerpoint/2010/main" val="18221460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20">
            <a:extLst>
              <a:ext uri="{FF2B5EF4-FFF2-40B4-BE49-F238E27FC236}">
                <a16:creationId xmlns:a16="http://schemas.microsoft.com/office/drawing/2014/main" id="{749FB3ED-FF1A-2D7C-F7E3-0186379F50C7}"/>
              </a:ext>
            </a:extLst>
          </p:cNvPr>
          <p:cNvSpPr/>
          <p:nvPr/>
        </p:nvSpPr>
        <p:spPr>
          <a:xfrm>
            <a:off x="-19595" y="-1"/>
            <a:ext cx="1278195" cy="6858000"/>
          </a:xfrm>
          <a:prstGeom prst="rect">
            <a:avLst/>
          </a:prstGeom>
          <a:solidFill>
            <a:srgbClr val="E0E486"/>
          </a:solidFill>
          <a:ln w="12700">
            <a:miter lim="400000"/>
          </a:ln>
        </p:spPr>
        <p:txBody>
          <a:bodyPr lIns="45719" rIns="45719" anchor="ctr"/>
          <a:lstStyle/>
          <a:p>
            <a:pPr marL="0" marR="0" lvl="0" indent="0" algn="ctr" defTabSz="914400" rtl="0" eaLnBrk="1" fontAlgn="auto" latinLnBrk="0" hangingPunct="1">
              <a:lnSpc>
                <a:spcPct val="100000"/>
              </a:lnSpc>
              <a:spcBef>
                <a:spcPts val="0"/>
              </a:spcBef>
              <a:spcAft>
                <a:spcPts val="0"/>
              </a:spcAft>
              <a:buClrTx/>
              <a:buSzTx/>
              <a:buFontTx/>
              <a:buNone/>
              <a:tabLst/>
              <a:defRPr>
                <a:solidFill>
                  <a:srgbClr val="FFFFFF"/>
                </a:solidFill>
              </a:defRPr>
            </a:pPr>
            <a:endParaRPr kumimoji="0" sz="1800" b="0" i="0" u="none" strike="noStrike" kern="1200" cap="none" spc="0" normalizeH="0" baseline="0" noProof="0" dirty="0">
              <a:ln>
                <a:noFill/>
              </a:ln>
              <a:solidFill>
                <a:srgbClr val="FFFFFF"/>
              </a:solidFill>
              <a:effectLst/>
              <a:uLnTx/>
              <a:uFillTx/>
              <a:latin typeface="Calibri"/>
              <a:ea typeface="+mn-ea"/>
              <a:cs typeface="+mn-cs"/>
            </a:endParaRPr>
          </a:p>
        </p:txBody>
      </p:sp>
      <p:pic>
        <p:nvPicPr>
          <p:cNvPr id="3" name="Picture 21" descr="biotasintese_logo_vertical_ENG_s-slogan_linhas_pretas.png">
            <a:extLst>
              <a:ext uri="{FF2B5EF4-FFF2-40B4-BE49-F238E27FC236}">
                <a16:creationId xmlns:a16="http://schemas.microsoft.com/office/drawing/2014/main" id="{44F4F07D-146A-9C58-E955-DFF2B06A327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256" y="0"/>
            <a:ext cx="1294802" cy="1726058"/>
          </a:xfrm>
          <a:prstGeom prst="rect">
            <a:avLst/>
          </a:prstGeom>
        </p:spPr>
      </p:pic>
      <p:pic>
        <p:nvPicPr>
          <p:cNvPr id="4" name="Imagem 6" descr="Imagem 6">
            <a:extLst>
              <a:ext uri="{FF2B5EF4-FFF2-40B4-BE49-F238E27FC236}">
                <a16:creationId xmlns:a16="http://schemas.microsoft.com/office/drawing/2014/main" id="{15695B58-49C4-4654-B4A6-A0684ED9164E}"/>
              </a:ext>
            </a:extLst>
          </p:cNvPr>
          <p:cNvPicPr>
            <a:picLocks noChangeAspect="1"/>
          </p:cNvPicPr>
          <p:nvPr/>
        </p:nvPicPr>
        <p:blipFill>
          <a:blip r:embed="rId3"/>
          <a:srcRect l="5442" t="10732" r="51564" b="31747"/>
          <a:stretch>
            <a:fillRect/>
          </a:stretch>
        </p:blipFill>
        <p:spPr>
          <a:xfrm>
            <a:off x="40096" y="4314222"/>
            <a:ext cx="1183231" cy="545776"/>
          </a:xfrm>
          <a:prstGeom prst="rect">
            <a:avLst/>
          </a:prstGeom>
          <a:ln w="12700">
            <a:miter lim="400000"/>
          </a:ln>
        </p:spPr>
      </p:pic>
      <p:pic>
        <p:nvPicPr>
          <p:cNvPr id="5" name="Imagem 5" descr="Imagem 5">
            <a:extLst>
              <a:ext uri="{FF2B5EF4-FFF2-40B4-BE49-F238E27FC236}">
                <a16:creationId xmlns:a16="http://schemas.microsoft.com/office/drawing/2014/main" id="{23BB4041-0663-1A74-29B7-8A15707DC1C3}"/>
              </a:ext>
            </a:extLst>
          </p:cNvPr>
          <p:cNvPicPr>
            <a:picLocks noChangeAspect="1"/>
          </p:cNvPicPr>
          <p:nvPr/>
        </p:nvPicPr>
        <p:blipFill>
          <a:blip r:embed="rId4"/>
          <a:stretch>
            <a:fillRect/>
          </a:stretch>
        </p:blipFill>
        <p:spPr>
          <a:xfrm>
            <a:off x="27080" y="6117620"/>
            <a:ext cx="1207135" cy="679013"/>
          </a:xfrm>
          <a:prstGeom prst="rect">
            <a:avLst/>
          </a:prstGeom>
          <a:ln w="12700">
            <a:miter lim="400000"/>
          </a:ln>
        </p:spPr>
      </p:pic>
      <p:pic>
        <p:nvPicPr>
          <p:cNvPr id="6" name="Imagem 7" descr="Imagem 7">
            <a:extLst>
              <a:ext uri="{FF2B5EF4-FFF2-40B4-BE49-F238E27FC236}">
                <a16:creationId xmlns:a16="http://schemas.microsoft.com/office/drawing/2014/main" id="{46780A47-F841-BD12-524D-171B62DD5AF2}"/>
              </a:ext>
            </a:extLst>
          </p:cNvPr>
          <p:cNvPicPr>
            <a:picLocks noChangeAspect="1"/>
          </p:cNvPicPr>
          <p:nvPr/>
        </p:nvPicPr>
        <p:blipFill>
          <a:blip r:embed="rId5"/>
          <a:stretch>
            <a:fillRect/>
          </a:stretch>
        </p:blipFill>
        <p:spPr>
          <a:xfrm>
            <a:off x="24972" y="4885963"/>
            <a:ext cx="1198958" cy="1198957"/>
          </a:xfrm>
          <a:prstGeom prst="rect">
            <a:avLst/>
          </a:prstGeom>
          <a:ln w="12700">
            <a:miter lim="400000"/>
          </a:ln>
        </p:spPr>
      </p:pic>
      <p:sp>
        <p:nvSpPr>
          <p:cNvPr id="7" name="CaixaDeTexto 6">
            <a:extLst>
              <a:ext uri="{FF2B5EF4-FFF2-40B4-BE49-F238E27FC236}">
                <a16:creationId xmlns:a16="http://schemas.microsoft.com/office/drawing/2014/main" id="{D312CA02-8116-91D4-FE78-7A0C3F3412AF}"/>
              </a:ext>
            </a:extLst>
          </p:cNvPr>
          <p:cNvSpPr txBox="1"/>
          <p:nvPr/>
        </p:nvSpPr>
        <p:spPr>
          <a:xfrm>
            <a:off x="1299254" y="117724"/>
            <a:ext cx="7648803" cy="461665"/>
          </a:xfrm>
          <a:prstGeom prst="rect">
            <a:avLst/>
          </a:prstGeom>
          <a:solidFill>
            <a:schemeClr val="bg1"/>
          </a:solidFill>
        </p:spPr>
        <p:txBody>
          <a:bodyPr wrap="square" rtlCol="0">
            <a:spAutoFit/>
          </a:bodyPr>
          <a:lstStyle/>
          <a:p>
            <a:r>
              <a:rPr lang="en-US" sz="2400" b="1" dirty="0">
                <a:latin typeface="Calibri" panose="020F0502020204030204" pitchFamily="34" charset="0"/>
                <a:ea typeface="Calibri" panose="020F0502020204030204" pitchFamily="34" charset="0"/>
                <a:cs typeface="Calibri" panose="020F0502020204030204" pitchFamily="34" charset="0"/>
              </a:rPr>
              <a:t>W</a:t>
            </a:r>
            <a:r>
              <a:rPr lang="en-US" sz="2400" b="1" noProof="0" dirty="0">
                <a:latin typeface="Calibri" panose="020F0502020204030204" pitchFamily="34" charset="0"/>
                <a:ea typeface="Calibri" panose="020F0502020204030204" pitchFamily="34" charset="0"/>
                <a:cs typeface="Calibri" panose="020F0502020204030204" pitchFamily="34" charset="0"/>
              </a:rPr>
              <a:t>e aim to explore:</a:t>
            </a:r>
          </a:p>
        </p:txBody>
      </p:sp>
      <p:sp>
        <p:nvSpPr>
          <p:cNvPr id="8" name="CaixaDeTexto 7">
            <a:extLst>
              <a:ext uri="{FF2B5EF4-FFF2-40B4-BE49-F238E27FC236}">
                <a16:creationId xmlns:a16="http://schemas.microsoft.com/office/drawing/2014/main" id="{039D5588-EFC1-D9E0-0DAE-1DC68D628AF5}"/>
              </a:ext>
            </a:extLst>
          </p:cNvPr>
          <p:cNvSpPr txBox="1"/>
          <p:nvPr/>
        </p:nvSpPr>
        <p:spPr>
          <a:xfrm>
            <a:off x="1468192" y="1515212"/>
            <a:ext cx="10255722" cy="4401205"/>
          </a:xfrm>
          <a:prstGeom prst="rect">
            <a:avLst/>
          </a:prstGeom>
          <a:noFill/>
        </p:spPr>
        <p:txBody>
          <a:bodyPr wrap="square">
            <a:spAutoFit/>
          </a:bodyPr>
          <a:lstStyle/>
          <a:p>
            <a:br>
              <a:rPr lang="en-US" sz="2000" noProof="0" dirty="0">
                <a:latin typeface="Calibri" panose="020F0502020204030204" pitchFamily="34" charset="0"/>
                <a:ea typeface="Calibri" panose="020F0502020204030204" pitchFamily="34" charset="0"/>
                <a:cs typeface="Calibri" panose="020F0502020204030204" pitchFamily="34" charset="0"/>
              </a:rPr>
            </a:br>
            <a:r>
              <a:rPr lang="en-US" sz="2000" noProof="0" dirty="0">
                <a:latin typeface="Calibri" panose="020F0502020204030204" pitchFamily="34" charset="0"/>
                <a:ea typeface="Calibri" panose="020F0502020204030204" pitchFamily="34" charset="0"/>
                <a:cs typeface="Calibri" panose="020F0502020204030204" pitchFamily="34" charset="0"/>
              </a:rPr>
              <a:t>1) </a:t>
            </a:r>
            <a:r>
              <a:rPr lang="en-US" sz="2000" dirty="0">
                <a:latin typeface="Calibri" panose="020F0502020204030204" pitchFamily="34" charset="0"/>
                <a:ea typeface="Calibri" panose="020F0502020204030204" pitchFamily="34" charset="0"/>
                <a:cs typeface="Calibri" panose="020F0502020204030204" pitchFamily="34" charset="0"/>
              </a:rPr>
              <a:t>M</a:t>
            </a:r>
            <a:r>
              <a:rPr lang="en-US" sz="2000" noProof="0" dirty="0" err="1">
                <a:latin typeface="Calibri" panose="020F0502020204030204" pitchFamily="34" charset="0"/>
                <a:ea typeface="Calibri" panose="020F0502020204030204" pitchFamily="34" charset="0"/>
                <a:cs typeface="Calibri" panose="020F0502020204030204" pitchFamily="34" charset="0"/>
              </a:rPr>
              <a:t>unicipalities</a:t>
            </a:r>
            <a:r>
              <a:rPr lang="en-US" sz="2000" noProof="0" dirty="0">
                <a:latin typeface="Calibri" panose="020F0502020204030204" pitchFamily="34" charset="0"/>
                <a:ea typeface="Calibri" panose="020F0502020204030204" pitchFamily="34" charset="0"/>
                <a:cs typeface="Calibri" panose="020F0502020204030204" pitchFamily="34" charset="0"/>
              </a:rPr>
              <a:t> with greater socio-environmental risks (health, climate hazards, social vulnerability and biodiversity crisis) are also the regions with greater urban adaptability index?</a:t>
            </a:r>
          </a:p>
          <a:p>
            <a:br>
              <a:rPr lang="en-US" sz="2000" dirty="0">
                <a:solidFill>
                  <a:srgbClr val="000000"/>
                </a:solidFill>
                <a:latin typeface="Calibri" panose="020F0502020204030204" pitchFamily="34" charset="0"/>
                <a:ea typeface="Calibri" panose="020F0502020204030204" pitchFamily="34" charset="0"/>
                <a:cs typeface="Calibri" panose="020F0502020204030204" pitchFamily="34" charset="0"/>
              </a:rPr>
            </a:br>
            <a:endParaRPr lang="en-US" sz="2000" dirty="0">
              <a:solidFill>
                <a:srgbClr val="000000"/>
              </a:solidFill>
              <a:latin typeface="Calibri" panose="020F0502020204030204" pitchFamily="34" charset="0"/>
              <a:ea typeface="Calibri" panose="020F0502020204030204" pitchFamily="34" charset="0"/>
              <a:cs typeface="Calibri" panose="020F0502020204030204" pitchFamily="34" charset="0"/>
            </a:endParaRPr>
          </a:p>
          <a:p>
            <a:endParaRPr lang="en-US" dirty="0">
              <a:solidFill>
                <a:srgbClr val="000000"/>
              </a:solidFill>
              <a:latin typeface="Calibri" panose="020F0502020204030204" pitchFamily="34" charset="0"/>
              <a:ea typeface="Calibri" panose="020F0502020204030204" pitchFamily="34" charset="0"/>
              <a:cs typeface="Calibri" panose="020F0502020204030204" pitchFamily="34" charset="0"/>
            </a:endParaRPr>
          </a:p>
          <a:p>
            <a:br>
              <a:rPr lang="en-US" dirty="0">
                <a:solidFill>
                  <a:srgbClr val="000000"/>
                </a:solidFill>
                <a:latin typeface="Calibri" panose="020F0502020204030204" pitchFamily="34" charset="0"/>
                <a:ea typeface="Calibri" panose="020F0502020204030204" pitchFamily="34" charset="0"/>
                <a:cs typeface="Calibri" panose="020F0502020204030204" pitchFamily="34" charset="0"/>
              </a:rPr>
            </a:br>
            <a:r>
              <a:rPr lang="en-US" i="1" dirty="0">
                <a:solidFill>
                  <a:srgbClr val="000000"/>
                </a:solidFill>
                <a:latin typeface="Calibri" panose="020F0502020204030204" pitchFamily="34" charset="0"/>
                <a:ea typeface="Calibri" panose="020F0502020204030204" pitchFamily="34" charset="0"/>
                <a:cs typeface="Calibri" panose="020F0502020204030204" pitchFamily="34" charset="0"/>
              </a:rPr>
              <a:t>Put differently:</a:t>
            </a:r>
          </a:p>
          <a:p>
            <a:endParaRPr lang="en-US" noProof="0" dirty="0">
              <a:latin typeface="Calibri" panose="020F0502020204030204" pitchFamily="34" charset="0"/>
              <a:ea typeface="Calibri" panose="020F0502020204030204" pitchFamily="34" charset="0"/>
              <a:cs typeface="Calibri" panose="020F0502020204030204" pitchFamily="34" charset="0"/>
            </a:endParaRPr>
          </a:p>
          <a:p>
            <a:r>
              <a:rPr lang="en-US" dirty="0">
                <a:solidFill>
                  <a:srgbClr val="000000"/>
                </a:solidFill>
                <a:latin typeface="Calibri" panose="020F0502020204030204" pitchFamily="34" charset="0"/>
                <a:ea typeface="Calibri" panose="020F0502020204030204" pitchFamily="34" charset="0"/>
                <a:cs typeface="Calibri" panose="020F0502020204030204" pitchFamily="34" charset="0"/>
              </a:rPr>
              <a:t>1) The current instrumental adaptive capacities of municipalities ensures the provision of ecosystem services?</a:t>
            </a:r>
            <a:br>
              <a:rPr lang="en-US" dirty="0">
                <a:solidFill>
                  <a:srgbClr val="000000"/>
                </a:solidFill>
                <a:latin typeface="Calibri" panose="020F0502020204030204" pitchFamily="34" charset="0"/>
                <a:ea typeface="Calibri" panose="020F0502020204030204" pitchFamily="34" charset="0"/>
                <a:cs typeface="Calibri" panose="020F0502020204030204" pitchFamily="34" charset="0"/>
              </a:rPr>
            </a:br>
            <a:r>
              <a:rPr lang="en-US" dirty="0">
                <a:solidFill>
                  <a:srgbClr val="000000"/>
                </a:solidFill>
                <a:latin typeface="Calibri" panose="020F0502020204030204" pitchFamily="34" charset="0"/>
                <a:ea typeface="Calibri" panose="020F0502020204030204" pitchFamily="34" charset="0"/>
                <a:cs typeface="Calibri" panose="020F0502020204030204" pitchFamily="34" charset="0"/>
              </a:rPr>
              <a:t>1.1) are these service equally distributed among different sectors of society (environmental justice)?</a:t>
            </a:r>
            <a:br>
              <a:rPr lang="en-US" dirty="0">
                <a:solidFill>
                  <a:srgbClr val="000000"/>
                </a:solidFill>
                <a:latin typeface="Calibri" panose="020F0502020204030204" pitchFamily="34" charset="0"/>
                <a:ea typeface="Calibri" panose="020F0502020204030204" pitchFamily="34" charset="0"/>
                <a:cs typeface="Calibri" panose="020F0502020204030204" pitchFamily="34" charset="0"/>
              </a:rPr>
            </a:br>
            <a:br>
              <a:rPr lang="en-US" dirty="0">
                <a:solidFill>
                  <a:srgbClr val="000000"/>
                </a:solidFill>
                <a:latin typeface="Calibri" panose="020F0502020204030204" pitchFamily="34" charset="0"/>
                <a:ea typeface="Calibri" panose="020F0502020204030204" pitchFamily="34" charset="0"/>
                <a:cs typeface="Calibri" panose="020F0502020204030204" pitchFamily="34" charset="0"/>
              </a:rPr>
            </a:br>
            <a:r>
              <a:rPr lang="en-US" dirty="0">
                <a:solidFill>
                  <a:srgbClr val="000000"/>
                </a:solidFill>
                <a:latin typeface="Calibri" panose="020F0502020204030204" pitchFamily="34" charset="0"/>
                <a:ea typeface="Calibri" panose="020F0502020204030204" pitchFamily="34" charset="0"/>
                <a:cs typeface="Calibri" panose="020F0502020204030204" pitchFamily="34" charset="0"/>
              </a:rPr>
              <a:t>2) Can municipalities adaptive capacities contribute to reduce or alleviate environmental risks through biodiversity conservation?</a:t>
            </a:r>
          </a:p>
        </p:txBody>
      </p:sp>
      <p:sp>
        <p:nvSpPr>
          <p:cNvPr id="10" name="CaixaDeTexto 9">
            <a:extLst>
              <a:ext uri="{FF2B5EF4-FFF2-40B4-BE49-F238E27FC236}">
                <a16:creationId xmlns:a16="http://schemas.microsoft.com/office/drawing/2014/main" id="{C0933F62-8DC4-A73A-83D5-5802722CE32D}"/>
              </a:ext>
            </a:extLst>
          </p:cNvPr>
          <p:cNvSpPr txBox="1"/>
          <p:nvPr/>
        </p:nvSpPr>
        <p:spPr>
          <a:xfrm>
            <a:off x="2699658" y="1145880"/>
            <a:ext cx="7151913" cy="400110"/>
          </a:xfrm>
          <a:prstGeom prst="rect">
            <a:avLst/>
          </a:prstGeom>
          <a:noFill/>
        </p:spPr>
        <p:txBody>
          <a:bodyPr wrap="square">
            <a:spAutoFit/>
          </a:bodyPr>
          <a:lstStyle/>
          <a:p>
            <a:pPr algn="ctr"/>
            <a:r>
              <a:rPr lang="en-US" sz="2000" b="1" noProof="0" dirty="0">
                <a:latin typeface="Calibri" panose="020F0502020204030204" pitchFamily="34" charset="0"/>
                <a:ea typeface="Calibri" panose="020F0502020204030204" pitchFamily="34" charset="0"/>
                <a:cs typeface="Calibri" panose="020F0502020204030204" pitchFamily="34" charset="0"/>
              </a:rPr>
              <a:t>If evidence on climate impacts driving policies implementation?</a:t>
            </a:r>
            <a:endParaRPr lang="en-US" sz="2000" dirty="0"/>
          </a:p>
        </p:txBody>
      </p:sp>
    </p:spTree>
    <p:extLst>
      <p:ext uri="{BB962C8B-B14F-4D97-AF65-F5344CB8AC3E}">
        <p14:creationId xmlns:p14="http://schemas.microsoft.com/office/powerpoint/2010/main" val="29172682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Agrupar 6">
            <a:extLst>
              <a:ext uri="{FF2B5EF4-FFF2-40B4-BE49-F238E27FC236}">
                <a16:creationId xmlns:a16="http://schemas.microsoft.com/office/drawing/2014/main" id="{204A8EAA-DE7A-2E7A-66E2-526819805CA0}"/>
              </a:ext>
            </a:extLst>
          </p:cNvPr>
          <p:cNvGrpSpPr/>
          <p:nvPr/>
        </p:nvGrpSpPr>
        <p:grpSpPr>
          <a:xfrm>
            <a:off x="1943836" y="2449286"/>
            <a:ext cx="5645800" cy="4158832"/>
            <a:chOff x="259625" y="2099856"/>
            <a:chExt cx="5627914" cy="4201885"/>
          </a:xfrm>
        </p:grpSpPr>
        <p:pic>
          <p:nvPicPr>
            <p:cNvPr id="3" name="Imagem 2" descr="Mapa&#10;&#10;O conteúdo gerado por IA pode estar incorreto.">
              <a:extLst>
                <a:ext uri="{FF2B5EF4-FFF2-40B4-BE49-F238E27FC236}">
                  <a16:creationId xmlns:a16="http://schemas.microsoft.com/office/drawing/2014/main" id="{7C9ED580-68F2-6983-63C8-19EEC66A258A}"/>
                </a:ext>
              </a:extLst>
            </p:cNvPr>
            <p:cNvPicPr>
              <a:picLocks noChangeAspect="1"/>
            </p:cNvPicPr>
            <p:nvPr/>
          </p:nvPicPr>
          <p:blipFill>
            <a:blip r:embed="rId2">
              <a:extLst>
                <a:ext uri="{28A0092B-C50C-407E-A947-70E740481C1C}">
                  <a14:useLocalDpi xmlns:a14="http://schemas.microsoft.com/office/drawing/2010/main" val="0"/>
                </a:ext>
              </a:extLst>
            </a:blip>
            <a:srcRect l="27590" t="22122" r="26250" b="14834"/>
            <a:stretch>
              <a:fillRect/>
            </a:stretch>
          </p:blipFill>
          <p:spPr>
            <a:xfrm>
              <a:off x="259625" y="2535284"/>
              <a:ext cx="5627914" cy="3766457"/>
            </a:xfrm>
            <a:prstGeom prst="rect">
              <a:avLst/>
            </a:prstGeom>
          </p:spPr>
        </p:pic>
        <p:pic>
          <p:nvPicPr>
            <p:cNvPr id="4" name="Imagem 3" descr="Mapa&#10;&#10;O conteúdo gerado por IA pode estar incorreto.">
              <a:extLst>
                <a:ext uri="{FF2B5EF4-FFF2-40B4-BE49-F238E27FC236}">
                  <a16:creationId xmlns:a16="http://schemas.microsoft.com/office/drawing/2014/main" id="{99F710DA-00FD-291E-CDB4-8CDBC7FD605B}"/>
                </a:ext>
              </a:extLst>
            </p:cNvPr>
            <p:cNvPicPr>
              <a:picLocks noChangeAspect="1"/>
            </p:cNvPicPr>
            <p:nvPr/>
          </p:nvPicPr>
          <p:blipFill>
            <a:blip r:embed="rId2">
              <a:extLst>
                <a:ext uri="{28A0092B-C50C-407E-A947-70E740481C1C}">
                  <a14:useLocalDpi xmlns:a14="http://schemas.microsoft.com/office/drawing/2010/main" val="0"/>
                </a:ext>
              </a:extLst>
            </a:blip>
            <a:srcRect l="2858" t="1168" r="75179" b="89357"/>
            <a:stretch>
              <a:fillRect/>
            </a:stretch>
          </p:blipFill>
          <p:spPr>
            <a:xfrm>
              <a:off x="259625" y="2099856"/>
              <a:ext cx="2677885" cy="566056"/>
            </a:xfrm>
            <a:prstGeom prst="rect">
              <a:avLst/>
            </a:prstGeom>
          </p:spPr>
        </p:pic>
        <p:pic>
          <p:nvPicPr>
            <p:cNvPr id="5" name="Imagem 4" descr="Mapa&#10;&#10;O conteúdo gerado por IA pode estar incorreto.">
              <a:extLst>
                <a:ext uri="{FF2B5EF4-FFF2-40B4-BE49-F238E27FC236}">
                  <a16:creationId xmlns:a16="http://schemas.microsoft.com/office/drawing/2014/main" id="{C222EDA6-B175-2861-305F-11EAFEE64EF5}"/>
                </a:ext>
              </a:extLst>
            </p:cNvPr>
            <p:cNvPicPr>
              <a:picLocks noChangeAspect="1"/>
            </p:cNvPicPr>
            <p:nvPr/>
          </p:nvPicPr>
          <p:blipFill>
            <a:blip r:embed="rId2">
              <a:extLst>
                <a:ext uri="{28A0092B-C50C-407E-A947-70E740481C1C}">
                  <a14:useLocalDpi xmlns:a14="http://schemas.microsoft.com/office/drawing/2010/main" val="0"/>
                </a:ext>
              </a:extLst>
            </a:blip>
            <a:srcRect l="76532" t="285" r="1505" b="92717"/>
            <a:stretch>
              <a:fillRect/>
            </a:stretch>
          </p:blipFill>
          <p:spPr>
            <a:xfrm>
              <a:off x="3209654" y="2099856"/>
              <a:ext cx="2677885" cy="418012"/>
            </a:xfrm>
            <a:prstGeom prst="rect">
              <a:avLst/>
            </a:prstGeom>
          </p:spPr>
        </p:pic>
      </p:grpSp>
      <p:pic>
        <p:nvPicPr>
          <p:cNvPr id="9" name="Imagem 8" descr="Mapa&#10;&#10;O conteúdo gerado por IA pode estar incorreto.">
            <a:extLst>
              <a:ext uri="{FF2B5EF4-FFF2-40B4-BE49-F238E27FC236}">
                <a16:creationId xmlns:a16="http://schemas.microsoft.com/office/drawing/2014/main" id="{293E2E73-4028-A7A7-9F02-08B1E221EF57}"/>
              </a:ext>
            </a:extLst>
          </p:cNvPr>
          <p:cNvPicPr>
            <a:picLocks noChangeAspect="1"/>
          </p:cNvPicPr>
          <p:nvPr/>
        </p:nvPicPr>
        <p:blipFill>
          <a:blip r:embed="rId3">
            <a:extLst>
              <a:ext uri="{28A0092B-C50C-407E-A947-70E740481C1C}">
                <a14:useLocalDpi xmlns:a14="http://schemas.microsoft.com/office/drawing/2010/main" val="0"/>
              </a:ext>
            </a:extLst>
          </a:blip>
          <a:srcRect l="27590" t="22669" r="27500" b="17567"/>
          <a:stretch>
            <a:fillRect/>
          </a:stretch>
        </p:blipFill>
        <p:spPr>
          <a:xfrm>
            <a:off x="8274872" y="228601"/>
            <a:ext cx="3060520" cy="1995727"/>
          </a:xfrm>
          <a:prstGeom prst="rect">
            <a:avLst/>
          </a:prstGeom>
        </p:spPr>
      </p:pic>
      <p:pic>
        <p:nvPicPr>
          <p:cNvPr id="11" name="Imagem 10" descr="Mapa&#10;&#10;O conteúdo gerado por IA pode estar incorreto.">
            <a:extLst>
              <a:ext uri="{FF2B5EF4-FFF2-40B4-BE49-F238E27FC236}">
                <a16:creationId xmlns:a16="http://schemas.microsoft.com/office/drawing/2014/main" id="{A5A5EE6A-8391-C004-7A97-FF5153BF1A6B}"/>
              </a:ext>
            </a:extLst>
          </p:cNvPr>
          <p:cNvPicPr>
            <a:picLocks noChangeAspect="1"/>
          </p:cNvPicPr>
          <p:nvPr/>
        </p:nvPicPr>
        <p:blipFill>
          <a:blip r:embed="rId4">
            <a:extLst>
              <a:ext uri="{28A0092B-C50C-407E-A947-70E740481C1C}">
                <a14:useLocalDpi xmlns:a14="http://schemas.microsoft.com/office/drawing/2010/main" val="0"/>
              </a:ext>
            </a:extLst>
          </a:blip>
          <a:srcRect l="26326" t="23397" r="26518" b="16291"/>
          <a:stretch>
            <a:fillRect/>
          </a:stretch>
        </p:blipFill>
        <p:spPr>
          <a:xfrm>
            <a:off x="8274872" y="2449286"/>
            <a:ext cx="3184420" cy="1995727"/>
          </a:xfrm>
          <a:prstGeom prst="rect">
            <a:avLst/>
          </a:prstGeom>
        </p:spPr>
      </p:pic>
      <p:pic>
        <p:nvPicPr>
          <p:cNvPr id="13" name="Imagem 12" descr="Mapa&#10;&#10;O conteúdo gerado por IA pode estar incorreto.">
            <a:extLst>
              <a:ext uri="{FF2B5EF4-FFF2-40B4-BE49-F238E27FC236}">
                <a16:creationId xmlns:a16="http://schemas.microsoft.com/office/drawing/2014/main" id="{C789904E-87A9-545F-EDCC-59C3FB941344}"/>
              </a:ext>
            </a:extLst>
          </p:cNvPr>
          <p:cNvPicPr>
            <a:picLocks noChangeAspect="1"/>
          </p:cNvPicPr>
          <p:nvPr/>
        </p:nvPicPr>
        <p:blipFill>
          <a:blip r:embed="rId5">
            <a:extLst>
              <a:ext uri="{28A0092B-C50C-407E-A947-70E740481C1C}">
                <a14:useLocalDpi xmlns:a14="http://schemas.microsoft.com/office/drawing/2010/main" val="0"/>
              </a:ext>
            </a:extLst>
          </a:blip>
          <a:srcRect l="27679" t="23033" r="28304" b="13923"/>
          <a:stretch>
            <a:fillRect/>
          </a:stretch>
        </p:blipFill>
        <p:spPr>
          <a:xfrm>
            <a:off x="8398772" y="4710050"/>
            <a:ext cx="3060520" cy="2147950"/>
          </a:xfrm>
          <a:prstGeom prst="rect">
            <a:avLst/>
          </a:prstGeom>
        </p:spPr>
      </p:pic>
      <p:sp>
        <p:nvSpPr>
          <p:cNvPr id="15" name="CaixaDeTexto 14">
            <a:extLst>
              <a:ext uri="{FF2B5EF4-FFF2-40B4-BE49-F238E27FC236}">
                <a16:creationId xmlns:a16="http://schemas.microsoft.com/office/drawing/2014/main" id="{DB1D1000-95E3-61C2-5FD1-0E76F6F7405D}"/>
              </a:ext>
            </a:extLst>
          </p:cNvPr>
          <p:cNvSpPr txBox="1"/>
          <p:nvPr/>
        </p:nvSpPr>
        <p:spPr>
          <a:xfrm>
            <a:off x="8274872" y="2246114"/>
            <a:ext cx="3060520" cy="369332"/>
          </a:xfrm>
          <a:prstGeom prst="rect">
            <a:avLst/>
          </a:prstGeom>
          <a:noFill/>
        </p:spPr>
        <p:txBody>
          <a:bodyPr wrap="square" rtlCol="0">
            <a:spAutoFit/>
          </a:bodyPr>
          <a:lstStyle/>
          <a:p>
            <a:r>
              <a:rPr lang="en-US" dirty="0"/>
              <a:t>b</a:t>
            </a:r>
            <a:r>
              <a:rPr lang="en-US" noProof="0" dirty="0"/>
              <a:t>) Dengue incidence</a:t>
            </a:r>
          </a:p>
        </p:txBody>
      </p:sp>
      <p:sp>
        <p:nvSpPr>
          <p:cNvPr id="16" name="CaixaDeTexto 15">
            <a:extLst>
              <a:ext uri="{FF2B5EF4-FFF2-40B4-BE49-F238E27FC236}">
                <a16:creationId xmlns:a16="http://schemas.microsoft.com/office/drawing/2014/main" id="{E629A8FF-C5D5-FE7F-8000-532127AE27AD}"/>
              </a:ext>
            </a:extLst>
          </p:cNvPr>
          <p:cNvSpPr txBox="1"/>
          <p:nvPr/>
        </p:nvSpPr>
        <p:spPr>
          <a:xfrm>
            <a:off x="8336822" y="4539325"/>
            <a:ext cx="3060520" cy="369332"/>
          </a:xfrm>
          <a:prstGeom prst="rect">
            <a:avLst/>
          </a:prstGeom>
          <a:noFill/>
        </p:spPr>
        <p:txBody>
          <a:bodyPr wrap="square" rtlCol="0">
            <a:spAutoFit/>
          </a:bodyPr>
          <a:lstStyle/>
          <a:p>
            <a:r>
              <a:rPr lang="en-US" noProof="0" dirty="0"/>
              <a:t>c) Flooding risk</a:t>
            </a:r>
          </a:p>
        </p:txBody>
      </p:sp>
      <p:sp>
        <p:nvSpPr>
          <p:cNvPr id="17" name="Chave Esquerda 8">
            <a:extLst>
              <a:ext uri="{FF2B5EF4-FFF2-40B4-BE49-F238E27FC236}">
                <a16:creationId xmlns:a16="http://schemas.microsoft.com/office/drawing/2014/main" id="{4C6EB0F0-A2D1-F820-92B0-05AE85503F2E}"/>
              </a:ext>
            </a:extLst>
          </p:cNvPr>
          <p:cNvSpPr/>
          <p:nvPr/>
        </p:nvSpPr>
        <p:spPr>
          <a:xfrm>
            <a:off x="7237892" y="165591"/>
            <a:ext cx="1318328" cy="6526817"/>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5635" y="21600"/>
                  <a:pt x="10800" y="21381"/>
                  <a:pt x="10800" y="21112"/>
                </a:cubicBezTo>
                <a:lnTo>
                  <a:pt x="10800" y="11288"/>
                </a:lnTo>
                <a:cubicBezTo>
                  <a:pt x="10800" y="11019"/>
                  <a:pt x="5965" y="10800"/>
                  <a:pt x="0" y="10800"/>
                </a:cubicBezTo>
                <a:cubicBezTo>
                  <a:pt x="5965" y="10800"/>
                  <a:pt x="10800" y="10581"/>
                  <a:pt x="10800" y="10312"/>
                </a:cubicBezTo>
                <a:lnTo>
                  <a:pt x="10800" y="488"/>
                </a:lnTo>
                <a:cubicBezTo>
                  <a:pt x="10800" y="219"/>
                  <a:pt x="15635" y="0"/>
                  <a:pt x="21600" y="0"/>
                </a:cubicBezTo>
              </a:path>
            </a:pathLst>
          </a:custGeom>
          <a:ln w="19050">
            <a:solidFill>
              <a:schemeClr val="accent1"/>
            </a:solidFill>
            <a:miter/>
          </a:ln>
        </p:spPr>
        <p:txBody>
          <a:bodyPr lIns="45719" rIns="45719" anchor="ctr"/>
          <a:lstStyle/>
          <a:p>
            <a:pPr algn="ctr"/>
            <a:endParaRPr/>
          </a:p>
        </p:txBody>
      </p:sp>
      <p:sp>
        <p:nvSpPr>
          <p:cNvPr id="18" name="Retângulo 20">
            <a:extLst>
              <a:ext uri="{FF2B5EF4-FFF2-40B4-BE49-F238E27FC236}">
                <a16:creationId xmlns:a16="http://schemas.microsoft.com/office/drawing/2014/main" id="{6E6E7681-0514-25A8-79C8-8DCF9E5CB44C}"/>
              </a:ext>
            </a:extLst>
          </p:cNvPr>
          <p:cNvSpPr/>
          <p:nvPr/>
        </p:nvSpPr>
        <p:spPr>
          <a:xfrm>
            <a:off x="-19595" y="-1"/>
            <a:ext cx="1278195" cy="6858000"/>
          </a:xfrm>
          <a:prstGeom prst="rect">
            <a:avLst/>
          </a:prstGeom>
          <a:solidFill>
            <a:srgbClr val="E0E486"/>
          </a:solidFill>
          <a:ln w="12700">
            <a:miter lim="400000"/>
          </a:ln>
        </p:spPr>
        <p:txBody>
          <a:bodyPr lIns="45719" rIns="45719" anchor="ctr"/>
          <a:lstStyle/>
          <a:p>
            <a:pPr marL="0" marR="0" lvl="0" indent="0" algn="ctr" defTabSz="914400" rtl="0" eaLnBrk="1" fontAlgn="auto" latinLnBrk="0" hangingPunct="1">
              <a:lnSpc>
                <a:spcPct val="100000"/>
              </a:lnSpc>
              <a:spcBef>
                <a:spcPts val="0"/>
              </a:spcBef>
              <a:spcAft>
                <a:spcPts val="0"/>
              </a:spcAft>
              <a:buClrTx/>
              <a:buSzTx/>
              <a:buFontTx/>
              <a:buNone/>
              <a:tabLst/>
              <a:defRPr>
                <a:solidFill>
                  <a:srgbClr val="FFFFFF"/>
                </a:solidFill>
              </a:defRPr>
            </a:pPr>
            <a:endParaRPr kumimoji="0" sz="1800" b="0" i="0" u="none" strike="noStrike" kern="1200" cap="none" spc="0" normalizeH="0" baseline="0" noProof="0" dirty="0">
              <a:ln>
                <a:noFill/>
              </a:ln>
              <a:solidFill>
                <a:srgbClr val="FFFFFF"/>
              </a:solidFill>
              <a:effectLst/>
              <a:uLnTx/>
              <a:uFillTx/>
              <a:latin typeface="Calibri"/>
              <a:ea typeface="+mn-ea"/>
              <a:cs typeface="+mn-cs"/>
            </a:endParaRPr>
          </a:p>
        </p:txBody>
      </p:sp>
      <p:pic>
        <p:nvPicPr>
          <p:cNvPr id="19" name="Picture 21" descr="biotasintese_logo_vertical_ENG_s-slogan_linhas_pretas.png">
            <a:extLst>
              <a:ext uri="{FF2B5EF4-FFF2-40B4-BE49-F238E27FC236}">
                <a16:creationId xmlns:a16="http://schemas.microsoft.com/office/drawing/2014/main" id="{DF5E05B3-4635-EEF3-76B2-72350F73FFE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4256" y="0"/>
            <a:ext cx="1294802" cy="1726058"/>
          </a:xfrm>
          <a:prstGeom prst="rect">
            <a:avLst/>
          </a:prstGeom>
        </p:spPr>
      </p:pic>
      <p:pic>
        <p:nvPicPr>
          <p:cNvPr id="20" name="Imagem 6" descr="Imagem 6">
            <a:extLst>
              <a:ext uri="{FF2B5EF4-FFF2-40B4-BE49-F238E27FC236}">
                <a16:creationId xmlns:a16="http://schemas.microsoft.com/office/drawing/2014/main" id="{31954DE4-A9FB-8765-B054-98B9ED0070FC}"/>
              </a:ext>
            </a:extLst>
          </p:cNvPr>
          <p:cNvPicPr>
            <a:picLocks noChangeAspect="1"/>
          </p:cNvPicPr>
          <p:nvPr/>
        </p:nvPicPr>
        <p:blipFill>
          <a:blip r:embed="rId7"/>
          <a:srcRect l="5442" t="10732" r="51564" b="31747"/>
          <a:stretch>
            <a:fillRect/>
          </a:stretch>
        </p:blipFill>
        <p:spPr>
          <a:xfrm>
            <a:off x="40096" y="4314222"/>
            <a:ext cx="1183231" cy="545776"/>
          </a:xfrm>
          <a:prstGeom prst="rect">
            <a:avLst/>
          </a:prstGeom>
          <a:ln w="12700">
            <a:miter lim="400000"/>
          </a:ln>
        </p:spPr>
      </p:pic>
      <p:pic>
        <p:nvPicPr>
          <p:cNvPr id="21" name="Imagem 5" descr="Imagem 5">
            <a:extLst>
              <a:ext uri="{FF2B5EF4-FFF2-40B4-BE49-F238E27FC236}">
                <a16:creationId xmlns:a16="http://schemas.microsoft.com/office/drawing/2014/main" id="{EC580099-BA3A-5543-1694-BD71AB3F4EF0}"/>
              </a:ext>
            </a:extLst>
          </p:cNvPr>
          <p:cNvPicPr>
            <a:picLocks noChangeAspect="1"/>
          </p:cNvPicPr>
          <p:nvPr/>
        </p:nvPicPr>
        <p:blipFill>
          <a:blip r:embed="rId8"/>
          <a:stretch>
            <a:fillRect/>
          </a:stretch>
        </p:blipFill>
        <p:spPr>
          <a:xfrm>
            <a:off x="27080" y="6117620"/>
            <a:ext cx="1207135" cy="679013"/>
          </a:xfrm>
          <a:prstGeom prst="rect">
            <a:avLst/>
          </a:prstGeom>
          <a:ln w="12700">
            <a:miter lim="400000"/>
          </a:ln>
        </p:spPr>
      </p:pic>
      <p:pic>
        <p:nvPicPr>
          <p:cNvPr id="22" name="Imagem 7" descr="Imagem 7">
            <a:extLst>
              <a:ext uri="{FF2B5EF4-FFF2-40B4-BE49-F238E27FC236}">
                <a16:creationId xmlns:a16="http://schemas.microsoft.com/office/drawing/2014/main" id="{7E18C38E-3915-5865-AC93-74EE35FC1399}"/>
              </a:ext>
            </a:extLst>
          </p:cNvPr>
          <p:cNvPicPr>
            <a:picLocks noChangeAspect="1"/>
          </p:cNvPicPr>
          <p:nvPr/>
        </p:nvPicPr>
        <p:blipFill>
          <a:blip r:embed="rId9"/>
          <a:stretch>
            <a:fillRect/>
          </a:stretch>
        </p:blipFill>
        <p:spPr>
          <a:xfrm>
            <a:off x="24972" y="4885963"/>
            <a:ext cx="1198958" cy="1198957"/>
          </a:xfrm>
          <a:prstGeom prst="rect">
            <a:avLst/>
          </a:prstGeom>
          <a:ln w="12700">
            <a:miter lim="400000"/>
          </a:ln>
        </p:spPr>
      </p:pic>
      <p:sp>
        <p:nvSpPr>
          <p:cNvPr id="23" name="CaixaDeTexto 22">
            <a:extLst>
              <a:ext uri="{FF2B5EF4-FFF2-40B4-BE49-F238E27FC236}">
                <a16:creationId xmlns:a16="http://schemas.microsoft.com/office/drawing/2014/main" id="{2CBF3185-B6BC-902E-3DFA-CB321F064D0B}"/>
              </a:ext>
            </a:extLst>
          </p:cNvPr>
          <p:cNvSpPr txBox="1"/>
          <p:nvPr/>
        </p:nvSpPr>
        <p:spPr>
          <a:xfrm>
            <a:off x="1299254" y="117724"/>
            <a:ext cx="7648803" cy="461665"/>
          </a:xfrm>
          <a:prstGeom prst="rect">
            <a:avLst/>
          </a:prstGeom>
          <a:solidFill>
            <a:schemeClr val="bg1"/>
          </a:solidFill>
        </p:spPr>
        <p:txBody>
          <a:bodyPr wrap="square" rtlCol="0">
            <a:spAutoFit/>
          </a:bodyPr>
          <a:lstStyle/>
          <a:p>
            <a:r>
              <a:rPr lang="en-US" sz="2400" b="1" dirty="0">
                <a:latin typeface="Calibri" panose="020F0502020204030204" pitchFamily="34" charset="0"/>
                <a:ea typeface="Calibri" panose="020F0502020204030204" pitchFamily="34" charset="0"/>
                <a:cs typeface="Calibri" panose="020F0502020204030204" pitchFamily="34" charset="0"/>
              </a:rPr>
              <a:t>W</a:t>
            </a:r>
            <a:r>
              <a:rPr lang="en-US" sz="2400" b="1" noProof="0" dirty="0">
                <a:latin typeface="Calibri" panose="020F0502020204030204" pitchFamily="34" charset="0"/>
                <a:ea typeface="Calibri" panose="020F0502020204030204" pitchFamily="34" charset="0"/>
                <a:cs typeface="Calibri" panose="020F0502020204030204" pitchFamily="34" charset="0"/>
              </a:rPr>
              <a:t>e aim to explore:</a:t>
            </a:r>
          </a:p>
        </p:txBody>
      </p:sp>
      <p:sp>
        <p:nvSpPr>
          <p:cNvPr id="24" name="CaixaDeTexto 23">
            <a:extLst>
              <a:ext uri="{FF2B5EF4-FFF2-40B4-BE49-F238E27FC236}">
                <a16:creationId xmlns:a16="http://schemas.microsoft.com/office/drawing/2014/main" id="{C38B7641-1AA3-EB2C-220B-8E966D17D7CD}"/>
              </a:ext>
            </a:extLst>
          </p:cNvPr>
          <p:cNvSpPr txBox="1"/>
          <p:nvPr/>
        </p:nvSpPr>
        <p:spPr>
          <a:xfrm>
            <a:off x="1597869" y="979242"/>
            <a:ext cx="5645800" cy="1077218"/>
          </a:xfrm>
          <a:prstGeom prst="rect">
            <a:avLst/>
          </a:prstGeom>
          <a:noFill/>
        </p:spPr>
        <p:txBody>
          <a:bodyPr wrap="square">
            <a:spAutoFit/>
          </a:bodyPr>
          <a:lstStyle/>
          <a:p>
            <a:br>
              <a:rPr lang="en-US" sz="1600" noProof="0" dirty="0">
                <a:latin typeface="Calibri" panose="020F0502020204030204" pitchFamily="34" charset="0"/>
                <a:ea typeface="Calibri" panose="020F0502020204030204" pitchFamily="34" charset="0"/>
                <a:cs typeface="Calibri" panose="020F0502020204030204" pitchFamily="34" charset="0"/>
              </a:rPr>
            </a:br>
            <a:r>
              <a:rPr lang="en-US" sz="1600" noProof="0" dirty="0">
                <a:latin typeface="Calibri" panose="020F0502020204030204" pitchFamily="34" charset="0"/>
                <a:ea typeface="Calibri" panose="020F0502020204030204" pitchFamily="34" charset="0"/>
                <a:cs typeface="Calibri" panose="020F0502020204030204" pitchFamily="34" charset="0"/>
              </a:rPr>
              <a:t>OR, </a:t>
            </a:r>
            <a:r>
              <a:rPr lang="en-US" sz="1600" dirty="0">
                <a:latin typeface="Calibri" panose="020F0502020204030204" pitchFamily="34" charset="0"/>
                <a:ea typeface="Calibri" panose="020F0502020204030204" pitchFamily="34" charset="0"/>
                <a:cs typeface="Calibri" panose="020F0502020204030204" pitchFamily="34" charset="0"/>
              </a:rPr>
              <a:t>if m</a:t>
            </a:r>
            <a:r>
              <a:rPr lang="en-US" sz="1600" noProof="0" dirty="0" err="1">
                <a:latin typeface="Calibri" panose="020F0502020204030204" pitchFamily="34" charset="0"/>
                <a:ea typeface="Calibri" panose="020F0502020204030204" pitchFamily="34" charset="0"/>
                <a:cs typeface="Calibri" panose="020F0502020204030204" pitchFamily="34" charset="0"/>
              </a:rPr>
              <a:t>unicipalities</a:t>
            </a:r>
            <a:r>
              <a:rPr lang="en-US" sz="1600" noProof="0" dirty="0">
                <a:latin typeface="Calibri" panose="020F0502020204030204" pitchFamily="34" charset="0"/>
                <a:ea typeface="Calibri" panose="020F0502020204030204" pitchFamily="34" charset="0"/>
                <a:cs typeface="Calibri" panose="020F0502020204030204" pitchFamily="34" charset="0"/>
              </a:rPr>
              <a:t> with greater socio-environmental risks (health, climate hazards, social vulnerability and biodiversity crisis) are also the regions with greater urban adaptability index?</a:t>
            </a:r>
            <a:endParaRPr lang="en-US" sz="1600" dirty="0">
              <a:solidFill>
                <a:srgbClr val="000000"/>
              </a:solidFill>
              <a:latin typeface="Calibri" panose="020F0502020204030204" pitchFamily="34" charset="0"/>
              <a:ea typeface="Calibri" panose="020F0502020204030204" pitchFamily="34" charset="0"/>
              <a:cs typeface="Calibri" panose="020F0502020204030204" pitchFamily="34" charset="0"/>
            </a:endParaRPr>
          </a:p>
        </p:txBody>
      </p:sp>
      <p:sp>
        <p:nvSpPr>
          <p:cNvPr id="25" name="CaixaDeTexto 24">
            <a:extLst>
              <a:ext uri="{FF2B5EF4-FFF2-40B4-BE49-F238E27FC236}">
                <a16:creationId xmlns:a16="http://schemas.microsoft.com/office/drawing/2014/main" id="{64F6852A-FD31-73C8-1E8A-1D41C179B928}"/>
              </a:ext>
            </a:extLst>
          </p:cNvPr>
          <p:cNvSpPr txBox="1"/>
          <p:nvPr/>
        </p:nvSpPr>
        <p:spPr>
          <a:xfrm>
            <a:off x="1599958" y="518578"/>
            <a:ext cx="5954631" cy="707886"/>
          </a:xfrm>
          <a:prstGeom prst="rect">
            <a:avLst/>
          </a:prstGeom>
          <a:noFill/>
        </p:spPr>
        <p:txBody>
          <a:bodyPr wrap="square">
            <a:spAutoFit/>
          </a:bodyPr>
          <a:lstStyle/>
          <a:p>
            <a:r>
              <a:rPr lang="en-US" sz="2000" b="1" noProof="0" dirty="0">
                <a:latin typeface="Calibri" panose="020F0502020204030204" pitchFamily="34" charset="0"/>
                <a:ea typeface="Calibri" panose="020F0502020204030204" pitchFamily="34" charset="0"/>
                <a:cs typeface="Calibri" panose="020F0502020204030204" pitchFamily="34" charset="0"/>
              </a:rPr>
              <a:t>If evidence on climate impacts has been driving policies implementation?</a:t>
            </a:r>
            <a:endParaRPr lang="en-US" sz="2000" dirty="0"/>
          </a:p>
        </p:txBody>
      </p:sp>
      <p:sp>
        <p:nvSpPr>
          <p:cNvPr id="14" name="CaixaDeTexto 13">
            <a:extLst>
              <a:ext uri="{FF2B5EF4-FFF2-40B4-BE49-F238E27FC236}">
                <a16:creationId xmlns:a16="http://schemas.microsoft.com/office/drawing/2014/main" id="{60680E55-6D61-E312-55C0-A343F31898EA}"/>
              </a:ext>
            </a:extLst>
          </p:cNvPr>
          <p:cNvSpPr txBox="1"/>
          <p:nvPr/>
        </p:nvSpPr>
        <p:spPr>
          <a:xfrm>
            <a:off x="8398772" y="76200"/>
            <a:ext cx="3060520" cy="369332"/>
          </a:xfrm>
          <a:prstGeom prst="rect">
            <a:avLst/>
          </a:prstGeom>
          <a:noFill/>
        </p:spPr>
        <p:txBody>
          <a:bodyPr wrap="square" rtlCol="0">
            <a:spAutoFit/>
          </a:bodyPr>
          <a:lstStyle/>
          <a:p>
            <a:r>
              <a:rPr lang="en-US" noProof="0" dirty="0"/>
              <a:t>a) Vertebrate richness</a:t>
            </a:r>
          </a:p>
        </p:txBody>
      </p:sp>
    </p:spTree>
    <p:extLst>
      <p:ext uri="{BB962C8B-B14F-4D97-AF65-F5344CB8AC3E}">
        <p14:creationId xmlns:p14="http://schemas.microsoft.com/office/powerpoint/2010/main" val="22017540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354D16-6886-6494-8C2C-1D866B08380E}"/>
            </a:ext>
          </a:extLst>
        </p:cNvPr>
        <p:cNvGrpSpPr/>
        <p:nvPr/>
      </p:nvGrpSpPr>
      <p:grpSpPr>
        <a:xfrm>
          <a:off x="0" y="0"/>
          <a:ext cx="0" cy="0"/>
          <a:chOff x="0" y="0"/>
          <a:chExt cx="0" cy="0"/>
        </a:xfrm>
      </p:grpSpPr>
      <p:pic>
        <p:nvPicPr>
          <p:cNvPr id="4" name="Imagem 3">
            <a:extLst>
              <a:ext uri="{FF2B5EF4-FFF2-40B4-BE49-F238E27FC236}">
                <a16:creationId xmlns:a16="http://schemas.microsoft.com/office/drawing/2014/main" id="{F938E684-588B-6D30-567E-875E4E44D94F}"/>
              </a:ext>
            </a:extLst>
          </p:cNvPr>
          <p:cNvPicPr>
            <a:picLocks noChangeAspect="1"/>
          </p:cNvPicPr>
          <p:nvPr/>
        </p:nvPicPr>
        <p:blipFill>
          <a:blip r:embed="rId2"/>
          <a:stretch>
            <a:fillRect/>
          </a:stretch>
        </p:blipFill>
        <p:spPr>
          <a:xfrm>
            <a:off x="7644881" y="196677"/>
            <a:ext cx="4090595" cy="4769759"/>
          </a:xfrm>
          <a:prstGeom prst="rect">
            <a:avLst/>
          </a:prstGeom>
        </p:spPr>
      </p:pic>
      <p:pic>
        <p:nvPicPr>
          <p:cNvPr id="5" name="Imagem 4">
            <a:extLst>
              <a:ext uri="{FF2B5EF4-FFF2-40B4-BE49-F238E27FC236}">
                <a16:creationId xmlns:a16="http://schemas.microsoft.com/office/drawing/2014/main" id="{0E2DF2BA-00B1-33BC-CD77-4732D2C74856}"/>
              </a:ext>
            </a:extLst>
          </p:cNvPr>
          <p:cNvPicPr>
            <a:picLocks noChangeAspect="1"/>
          </p:cNvPicPr>
          <p:nvPr/>
        </p:nvPicPr>
        <p:blipFill>
          <a:blip r:embed="rId3"/>
          <a:stretch>
            <a:fillRect/>
          </a:stretch>
        </p:blipFill>
        <p:spPr>
          <a:xfrm>
            <a:off x="6515979" y="5069796"/>
            <a:ext cx="5566739" cy="1721719"/>
          </a:xfrm>
          <a:prstGeom prst="rect">
            <a:avLst/>
          </a:prstGeom>
        </p:spPr>
      </p:pic>
      <p:sp>
        <p:nvSpPr>
          <p:cNvPr id="3" name="CaixaDeTexto 2">
            <a:extLst>
              <a:ext uri="{FF2B5EF4-FFF2-40B4-BE49-F238E27FC236}">
                <a16:creationId xmlns:a16="http://schemas.microsoft.com/office/drawing/2014/main" id="{A15129AB-C027-36CD-3262-69565EA06688}"/>
              </a:ext>
            </a:extLst>
          </p:cNvPr>
          <p:cNvSpPr txBox="1"/>
          <p:nvPr/>
        </p:nvSpPr>
        <p:spPr>
          <a:xfrm>
            <a:off x="1299254" y="579389"/>
            <a:ext cx="5886403" cy="1477328"/>
          </a:xfrm>
          <a:prstGeom prst="rect">
            <a:avLst/>
          </a:prstGeom>
          <a:noFill/>
        </p:spPr>
        <p:txBody>
          <a:bodyPr wrap="square" rtlCol="0">
            <a:spAutoFit/>
          </a:bodyPr>
          <a:lstStyle/>
          <a:p>
            <a:pPr algn="just"/>
            <a:r>
              <a:rPr lang="en-US" noProof="0" dirty="0">
                <a:latin typeface="Calibri" panose="020F0502020204030204" pitchFamily="34" charset="0"/>
                <a:ea typeface="Calibri" panose="020F0502020204030204" pitchFamily="34" charset="0"/>
                <a:cs typeface="Calibri" panose="020F0502020204030204" pitchFamily="34" charset="0"/>
              </a:rPr>
              <a:t>We will integrate 26 indicators of public policies that support interventions related </a:t>
            </a:r>
            <a:r>
              <a:rPr lang="en-US" dirty="0">
                <a:latin typeface="Calibri" panose="020F0502020204030204" pitchFamily="34" charset="0"/>
                <a:ea typeface="Calibri" panose="020F0502020204030204" pitchFamily="34" charset="0"/>
                <a:cs typeface="Calibri" panose="020F0502020204030204" pitchFamily="34" charset="0"/>
              </a:rPr>
              <a:t>with</a:t>
            </a:r>
            <a:r>
              <a:rPr lang="en-US" noProof="0" dirty="0">
                <a:latin typeface="Calibri" panose="020F0502020204030204" pitchFamily="34" charset="0"/>
                <a:ea typeface="Calibri" panose="020F0502020204030204" pitchFamily="34" charset="0"/>
                <a:cs typeface="Calibri" panose="020F0502020204030204" pitchFamily="34" charset="0"/>
              </a:rPr>
              <a:t> climate adaptation. </a:t>
            </a:r>
            <a:r>
              <a:rPr lang="en-US" dirty="0">
                <a:latin typeface="Calibri" panose="020F0502020204030204" pitchFamily="34" charset="0"/>
                <a:ea typeface="Calibri" panose="020F0502020204030204" pitchFamily="34" charset="0"/>
                <a:cs typeface="Calibri" panose="020F0502020204030204" pitchFamily="34" charset="0"/>
              </a:rPr>
              <a:t>The </a:t>
            </a:r>
            <a:r>
              <a:rPr lang="en-US" b="1" dirty="0">
                <a:latin typeface="Calibri" panose="020F0502020204030204" pitchFamily="34" charset="0"/>
                <a:ea typeface="Calibri" panose="020F0502020204030204" pitchFamily="34" charset="0"/>
                <a:cs typeface="Calibri" panose="020F0502020204030204" pitchFamily="34" charset="0"/>
              </a:rPr>
              <a:t>urban adaptation index (UAI) </a:t>
            </a:r>
            <a:r>
              <a:rPr lang="en-US" noProof="0" dirty="0">
                <a:latin typeface="Calibri" panose="020F0502020204030204" pitchFamily="34" charset="0"/>
                <a:ea typeface="Calibri" panose="020F0502020204030204" pitchFamily="34" charset="0"/>
                <a:cs typeface="Calibri" panose="020F0502020204030204" pitchFamily="34" charset="0"/>
              </a:rPr>
              <a:t>are grouped </a:t>
            </a:r>
            <a:r>
              <a:rPr lang="en-US" dirty="0">
                <a:latin typeface="Calibri" panose="020F0502020204030204" pitchFamily="34" charset="0"/>
                <a:ea typeface="Calibri" panose="020F0502020204030204" pitchFamily="34" charset="0"/>
                <a:cs typeface="Calibri" panose="020F0502020204030204" pitchFamily="34" charset="0"/>
              </a:rPr>
              <a:t>within 5 dimensions, each of which will be directly link to specific ecosystem service of climatic hazard events: </a:t>
            </a:r>
            <a:endParaRPr lang="en-US" noProof="0" dirty="0">
              <a:latin typeface="Calibri" panose="020F0502020204030204" pitchFamily="34" charset="0"/>
              <a:ea typeface="Calibri" panose="020F0502020204030204" pitchFamily="34" charset="0"/>
              <a:cs typeface="Calibri" panose="020F0502020204030204" pitchFamily="34" charset="0"/>
            </a:endParaRPr>
          </a:p>
        </p:txBody>
      </p:sp>
      <p:grpSp>
        <p:nvGrpSpPr>
          <p:cNvPr id="11" name="Agrupar 10">
            <a:extLst>
              <a:ext uri="{FF2B5EF4-FFF2-40B4-BE49-F238E27FC236}">
                <a16:creationId xmlns:a16="http://schemas.microsoft.com/office/drawing/2014/main" id="{A95D8DD4-861B-A805-5304-18F1280BC2CA}"/>
              </a:ext>
            </a:extLst>
          </p:cNvPr>
          <p:cNvGrpSpPr/>
          <p:nvPr/>
        </p:nvGrpSpPr>
        <p:grpSpPr>
          <a:xfrm>
            <a:off x="1501746" y="2096088"/>
            <a:ext cx="4764847" cy="4575081"/>
            <a:chOff x="2913553" y="288912"/>
            <a:chExt cx="6871502" cy="6280176"/>
          </a:xfrm>
        </p:grpSpPr>
        <p:sp>
          <p:nvSpPr>
            <p:cNvPr id="12" name="Elipse 11">
              <a:extLst>
                <a:ext uri="{FF2B5EF4-FFF2-40B4-BE49-F238E27FC236}">
                  <a16:creationId xmlns:a16="http://schemas.microsoft.com/office/drawing/2014/main" id="{EC0F992E-ACC3-2BA4-DF86-C18C91D89FFD}"/>
                </a:ext>
              </a:extLst>
            </p:cNvPr>
            <p:cNvSpPr/>
            <p:nvPr/>
          </p:nvSpPr>
          <p:spPr>
            <a:xfrm>
              <a:off x="5074534" y="288912"/>
              <a:ext cx="2598515" cy="2445605"/>
            </a:xfrm>
            <a:prstGeom prst="ellipse">
              <a:avLst/>
            </a:prstGeom>
            <a:solidFill>
              <a:schemeClr val="accent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sz="1100" dirty="0"/>
            </a:p>
          </p:txBody>
        </p:sp>
        <p:sp>
          <p:nvSpPr>
            <p:cNvPr id="13" name="Elipse 12">
              <a:extLst>
                <a:ext uri="{FF2B5EF4-FFF2-40B4-BE49-F238E27FC236}">
                  <a16:creationId xmlns:a16="http://schemas.microsoft.com/office/drawing/2014/main" id="{B54C3A69-72E9-CFA0-BFB3-339CE760EC80}"/>
                </a:ext>
              </a:extLst>
            </p:cNvPr>
            <p:cNvSpPr/>
            <p:nvPr/>
          </p:nvSpPr>
          <p:spPr>
            <a:xfrm>
              <a:off x="7153156" y="1783409"/>
              <a:ext cx="2598515" cy="2445605"/>
            </a:xfrm>
            <a:prstGeom prst="ellipse">
              <a:avLst/>
            </a:prstGeom>
            <a:solidFill>
              <a:schemeClr val="tx2">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sz="1100" dirty="0"/>
            </a:p>
          </p:txBody>
        </p:sp>
        <p:sp>
          <p:nvSpPr>
            <p:cNvPr id="14" name="Elipse 13">
              <a:extLst>
                <a:ext uri="{FF2B5EF4-FFF2-40B4-BE49-F238E27FC236}">
                  <a16:creationId xmlns:a16="http://schemas.microsoft.com/office/drawing/2014/main" id="{1910CB3B-BC52-D2E7-5DD5-1241D91CD4AC}"/>
                </a:ext>
              </a:extLst>
            </p:cNvPr>
            <p:cNvSpPr/>
            <p:nvPr/>
          </p:nvSpPr>
          <p:spPr>
            <a:xfrm>
              <a:off x="6373792" y="4123483"/>
              <a:ext cx="2598515" cy="2445605"/>
            </a:xfrm>
            <a:prstGeom prst="ellipse">
              <a:avLst/>
            </a:prstGeom>
            <a:solidFill>
              <a:schemeClr val="tx2">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sz="1100"/>
            </a:p>
          </p:txBody>
        </p:sp>
        <p:sp>
          <p:nvSpPr>
            <p:cNvPr id="15" name="Elipse 14">
              <a:extLst>
                <a:ext uri="{FF2B5EF4-FFF2-40B4-BE49-F238E27FC236}">
                  <a16:creationId xmlns:a16="http://schemas.microsoft.com/office/drawing/2014/main" id="{03B2484F-A86C-BA0D-8223-09A9A54E0158}"/>
                </a:ext>
              </a:extLst>
            </p:cNvPr>
            <p:cNvSpPr/>
            <p:nvPr/>
          </p:nvSpPr>
          <p:spPr>
            <a:xfrm>
              <a:off x="3775277" y="4123483"/>
              <a:ext cx="2598515" cy="2445605"/>
            </a:xfrm>
            <a:prstGeom prst="ellipse">
              <a:avLst/>
            </a:prstGeom>
            <a:solidFill>
              <a:schemeClr val="tx2">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sz="1100"/>
            </a:p>
          </p:txBody>
        </p:sp>
        <p:sp>
          <p:nvSpPr>
            <p:cNvPr id="16" name="Elipse 15">
              <a:extLst>
                <a:ext uri="{FF2B5EF4-FFF2-40B4-BE49-F238E27FC236}">
                  <a16:creationId xmlns:a16="http://schemas.microsoft.com/office/drawing/2014/main" id="{9AC0B83D-04EC-CCA8-7750-ACF9498DB948}"/>
                </a:ext>
              </a:extLst>
            </p:cNvPr>
            <p:cNvSpPr/>
            <p:nvPr/>
          </p:nvSpPr>
          <p:spPr>
            <a:xfrm>
              <a:off x="2995913" y="1783409"/>
              <a:ext cx="2598515" cy="2445605"/>
            </a:xfrm>
            <a:prstGeom prst="ellipse">
              <a:avLst/>
            </a:prstGeom>
            <a:solidFill>
              <a:schemeClr val="tx2">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sz="1100" dirty="0"/>
            </a:p>
          </p:txBody>
        </p:sp>
        <p:sp>
          <p:nvSpPr>
            <p:cNvPr id="17" name="CaixaDeTexto 16">
              <a:extLst>
                <a:ext uri="{FF2B5EF4-FFF2-40B4-BE49-F238E27FC236}">
                  <a16:creationId xmlns:a16="http://schemas.microsoft.com/office/drawing/2014/main" id="{465E0ABC-9B5A-5570-40E4-D9DB0E64C03C}"/>
                </a:ext>
              </a:extLst>
            </p:cNvPr>
            <p:cNvSpPr txBox="1"/>
            <p:nvPr/>
          </p:nvSpPr>
          <p:spPr>
            <a:xfrm>
              <a:off x="5280575" y="765760"/>
              <a:ext cx="2310113" cy="718220"/>
            </a:xfrm>
            <a:prstGeom prst="rect">
              <a:avLst/>
            </a:prstGeom>
            <a:noFill/>
          </p:spPr>
          <p:txBody>
            <a:bodyPr wrap="square" rtlCol="0">
              <a:spAutoFit/>
            </a:bodyPr>
            <a:lstStyle/>
            <a:p>
              <a:pPr algn="ctr"/>
              <a:r>
                <a:rPr lang="en-US" sz="1400" noProof="0" dirty="0">
                  <a:solidFill>
                    <a:schemeClr val="bg1"/>
                  </a:solidFill>
                  <a:latin typeface="Arial" panose="020B0604020202020204" pitchFamily="34" charset="0"/>
                  <a:cs typeface="Arial" panose="020B0604020202020204" pitchFamily="34" charset="0"/>
                </a:rPr>
                <a:t>Climate impact response</a:t>
              </a:r>
            </a:p>
          </p:txBody>
        </p:sp>
        <p:sp>
          <p:nvSpPr>
            <p:cNvPr id="18" name="CaixaDeTexto 17">
              <a:extLst>
                <a:ext uri="{FF2B5EF4-FFF2-40B4-BE49-F238E27FC236}">
                  <a16:creationId xmlns:a16="http://schemas.microsoft.com/office/drawing/2014/main" id="{CB2A8E96-63DA-A09B-701D-41C8E8E4DD48}"/>
                </a:ext>
              </a:extLst>
            </p:cNvPr>
            <p:cNvSpPr txBox="1"/>
            <p:nvPr/>
          </p:nvSpPr>
          <p:spPr>
            <a:xfrm>
              <a:off x="7474942" y="2042019"/>
              <a:ext cx="2310113" cy="422483"/>
            </a:xfrm>
            <a:prstGeom prst="rect">
              <a:avLst/>
            </a:prstGeom>
            <a:noFill/>
          </p:spPr>
          <p:txBody>
            <a:bodyPr wrap="square" rtlCol="0">
              <a:spAutoFit/>
            </a:bodyPr>
            <a:lstStyle/>
            <a:p>
              <a:pPr algn="ctr"/>
              <a:r>
                <a:rPr lang="en-US" sz="1400" dirty="0">
                  <a:solidFill>
                    <a:schemeClr val="bg1"/>
                  </a:solidFill>
                  <a:latin typeface="Arial" panose="020B0604020202020204" pitchFamily="34" charset="0"/>
                  <a:cs typeface="Arial" panose="020B0604020202020204" pitchFamily="34" charset="0"/>
                </a:rPr>
                <a:t>Housing</a:t>
              </a:r>
              <a:endParaRPr lang="en-US" sz="1400" noProof="0" dirty="0">
                <a:solidFill>
                  <a:schemeClr val="bg1"/>
                </a:solidFill>
                <a:latin typeface="Arial" panose="020B0604020202020204" pitchFamily="34" charset="0"/>
                <a:cs typeface="Arial" panose="020B0604020202020204" pitchFamily="34" charset="0"/>
              </a:endParaRPr>
            </a:p>
          </p:txBody>
        </p:sp>
        <p:sp>
          <p:nvSpPr>
            <p:cNvPr id="19" name="CaixaDeTexto 18">
              <a:extLst>
                <a:ext uri="{FF2B5EF4-FFF2-40B4-BE49-F238E27FC236}">
                  <a16:creationId xmlns:a16="http://schemas.microsoft.com/office/drawing/2014/main" id="{A2D86221-A94A-3C7F-3930-4223C1C5995A}"/>
                </a:ext>
              </a:extLst>
            </p:cNvPr>
            <p:cNvSpPr txBox="1"/>
            <p:nvPr/>
          </p:nvSpPr>
          <p:spPr>
            <a:xfrm>
              <a:off x="6616757" y="5750505"/>
              <a:ext cx="2310113" cy="422483"/>
            </a:xfrm>
            <a:prstGeom prst="rect">
              <a:avLst/>
            </a:prstGeom>
            <a:noFill/>
          </p:spPr>
          <p:txBody>
            <a:bodyPr wrap="square" rtlCol="0">
              <a:spAutoFit/>
            </a:bodyPr>
            <a:lstStyle/>
            <a:p>
              <a:pPr algn="ctr"/>
              <a:r>
                <a:rPr lang="en-US" sz="1400" dirty="0">
                  <a:solidFill>
                    <a:schemeClr val="bg1"/>
                  </a:solidFill>
                  <a:latin typeface="Arial" panose="020B0604020202020204" pitchFamily="34" charset="0"/>
                  <a:cs typeface="Arial" panose="020B0604020202020204" pitchFamily="34" charset="0"/>
                </a:rPr>
                <a:t>Urban mobility</a:t>
              </a:r>
              <a:endParaRPr lang="en-US" sz="1400" noProof="0" dirty="0">
                <a:solidFill>
                  <a:schemeClr val="bg1"/>
                </a:solidFill>
                <a:latin typeface="Arial" panose="020B0604020202020204" pitchFamily="34" charset="0"/>
                <a:cs typeface="Arial" panose="020B0604020202020204" pitchFamily="34" charset="0"/>
              </a:endParaRPr>
            </a:p>
          </p:txBody>
        </p:sp>
        <p:sp>
          <p:nvSpPr>
            <p:cNvPr id="20" name="CaixaDeTexto 19">
              <a:extLst>
                <a:ext uri="{FF2B5EF4-FFF2-40B4-BE49-F238E27FC236}">
                  <a16:creationId xmlns:a16="http://schemas.microsoft.com/office/drawing/2014/main" id="{1A8DFB2C-74AA-554B-7BB6-A8AA18E81197}"/>
                </a:ext>
              </a:extLst>
            </p:cNvPr>
            <p:cNvSpPr txBox="1"/>
            <p:nvPr/>
          </p:nvSpPr>
          <p:spPr>
            <a:xfrm>
              <a:off x="3802859" y="5536809"/>
              <a:ext cx="2310113" cy="718220"/>
            </a:xfrm>
            <a:prstGeom prst="rect">
              <a:avLst/>
            </a:prstGeom>
            <a:noFill/>
          </p:spPr>
          <p:txBody>
            <a:bodyPr wrap="square" rtlCol="0">
              <a:spAutoFit/>
            </a:bodyPr>
            <a:lstStyle/>
            <a:p>
              <a:pPr algn="ctr"/>
              <a:r>
                <a:rPr lang="en-US" sz="1400" noProof="0" dirty="0">
                  <a:solidFill>
                    <a:schemeClr val="bg1"/>
                  </a:solidFill>
                  <a:latin typeface="Arial" panose="020B0604020202020204" pitchFamily="34" charset="0"/>
                  <a:cs typeface="Arial" panose="020B0604020202020204" pitchFamily="34" charset="0"/>
                </a:rPr>
                <a:t>Sustainable agriculture</a:t>
              </a:r>
            </a:p>
          </p:txBody>
        </p:sp>
        <p:sp>
          <p:nvSpPr>
            <p:cNvPr id="21" name="CaixaDeTexto 20">
              <a:extLst>
                <a:ext uri="{FF2B5EF4-FFF2-40B4-BE49-F238E27FC236}">
                  <a16:creationId xmlns:a16="http://schemas.microsoft.com/office/drawing/2014/main" id="{CCA0A84D-8D1E-2E0D-630A-E95065052C91}"/>
                </a:ext>
              </a:extLst>
            </p:cNvPr>
            <p:cNvSpPr txBox="1"/>
            <p:nvPr/>
          </p:nvSpPr>
          <p:spPr>
            <a:xfrm>
              <a:off x="2913553" y="2187809"/>
              <a:ext cx="2310113" cy="718220"/>
            </a:xfrm>
            <a:prstGeom prst="rect">
              <a:avLst/>
            </a:prstGeom>
            <a:noFill/>
          </p:spPr>
          <p:txBody>
            <a:bodyPr wrap="square" rtlCol="0">
              <a:spAutoFit/>
            </a:bodyPr>
            <a:lstStyle/>
            <a:p>
              <a:pPr algn="ctr"/>
              <a:r>
                <a:rPr lang="en-US" sz="1400" noProof="0" dirty="0">
                  <a:solidFill>
                    <a:schemeClr val="bg1"/>
                  </a:solidFill>
                  <a:latin typeface="Arial" panose="020B0604020202020204" pitchFamily="34" charset="0"/>
                  <a:cs typeface="Arial" panose="020B0604020202020204" pitchFamily="34" charset="0"/>
                </a:rPr>
                <a:t>Environmental management</a:t>
              </a:r>
            </a:p>
          </p:txBody>
        </p:sp>
        <p:grpSp>
          <p:nvGrpSpPr>
            <p:cNvPr id="22" name="Agrupar 21">
              <a:extLst>
                <a:ext uri="{FF2B5EF4-FFF2-40B4-BE49-F238E27FC236}">
                  <a16:creationId xmlns:a16="http://schemas.microsoft.com/office/drawing/2014/main" id="{65417021-7F6B-5011-D5CE-79A88BBFDDFF}"/>
                </a:ext>
              </a:extLst>
            </p:cNvPr>
            <p:cNvGrpSpPr/>
            <p:nvPr/>
          </p:nvGrpSpPr>
          <p:grpSpPr>
            <a:xfrm>
              <a:off x="4653023" y="1937798"/>
              <a:ext cx="3577540" cy="3194612"/>
              <a:chOff x="5104436" y="1959015"/>
              <a:chExt cx="3935393" cy="3194612"/>
            </a:xfrm>
          </p:grpSpPr>
          <p:sp>
            <p:nvSpPr>
              <p:cNvPr id="23" name="Elipse 22">
                <a:extLst>
                  <a:ext uri="{FF2B5EF4-FFF2-40B4-BE49-F238E27FC236}">
                    <a16:creationId xmlns:a16="http://schemas.microsoft.com/office/drawing/2014/main" id="{C8B08E5C-76BA-8628-1D6D-60D68BBF6513}"/>
                  </a:ext>
                </a:extLst>
              </p:cNvPr>
              <p:cNvSpPr/>
              <p:nvPr/>
            </p:nvSpPr>
            <p:spPr>
              <a:xfrm>
                <a:off x="5104436" y="1959015"/>
                <a:ext cx="3935393" cy="3194612"/>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sz="1100" dirty="0"/>
              </a:p>
            </p:txBody>
          </p:sp>
          <p:sp>
            <p:nvSpPr>
              <p:cNvPr id="24" name="CaixaDeTexto 23">
                <a:extLst>
                  <a:ext uri="{FF2B5EF4-FFF2-40B4-BE49-F238E27FC236}">
                    <a16:creationId xmlns:a16="http://schemas.microsoft.com/office/drawing/2014/main" id="{228FF768-0E85-1809-DD6C-F28880823C05}"/>
                  </a:ext>
                </a:extLst>
              </p:cNvPr>
              <p:cNvSpPr txBox="1"/>
              <p:nvPr/>
            </p:nvSpPr>
            <p:spPr>
              <a:xfrm>
                <a:off x="5700531" y="2863823"/>
                <a:ext cx="2743200" cy="1140703"/>
              </a:xfrm>
              <a:prstGeom prst="rect">
                <a:avLst/>
              </a:prstGeom>
              <a:noFill/>
            </p:spPr>
            <p:txBody>
              <a:bodyPr wrap="square" rtlCol="0">
                <a:spAutoFit/>
              </a:bodyPr>
              <a:lstStyle/>
              <a:p>
                <a:pPr algn="ctr"/>
                <a:r>
                  <a:rPr lang="en-US" sz="1600" noProof="0" dirty="0">
                    <a:latin typeface="Arial" panose="020B0604020202020204" pitchFamily="34" charset="0"/>
                    <a:cs typeface="Arial" panose="020B0604020202020204" pitchFamily="34" charset="0"/>
                  </a:rPr>
                  <a:t>Climate adaptation capacity</a:t>
                </a:r>
              </a:p>
            </p:txBody>
          </p:sp>
        </p:grpSp>
      </p:grpSp>
      <p:sp>
        <p:nvSpPr>
          <p:cNvPr id="2" name="CaixaDeTexto 1">
            <a:extLst>
              <a:ext uri="{FF2B5EF4-FFF2-40B4-BE49-F238E27FC236}">
                <a16:creationId xmlns:a16="http://schemas.microsoft.com/office/drawing/2014/main" id="{DC0FE6B7-6335-3F26-2373-864FB761B4F7}"/>
              </a:ext>
            </a:extLst>
          </p:cNvPr>
          <p:cNvSpPr txBox="1"/>
          <p:nvPr/>
        </p:nvSpPr>
        <p:spPr>
          <a:xfrm>
            <a:off x="1299254" y="117724"/>
            <a:ext cx="4051253" cy="461665"/>
          </a:xfrm>
          <a:prstGeom prst="rect">
            <a:avLst/>
          </a:prstGeom>
          <a:solidFill>
            <a:schemeClr val="bg1"/>
          </a:solidFill>
        </p:spPr>
        <p:txBody>
          <a:bodyPr wrap="square" rtlCol="0">
            <a:spAutoFit/>
          </a:bodyPr>
          <a:lstStyle/>
          <a:p>
            <a:r>
              <a:rPr lang="en-US" sz="2400" b="1" noProof="0" dirty="0">
                <a:latin typeface="Calibri" panose="020F0502020204030204" pitchFamily="34" charset="0"/>
                <a:ea typeface="Calibri" panose="020F0502020204030204" pitchFamily="34" charset="0"/>
                <a:cs typeface="Calibri" panose="020F0502020204030204" pitchFamily="34" charset="0"/>
              </a:rPr>
              <a:t>What policies are in action?</a:t>
            </a:r>
          </a:p>
        </p:txBody>
      </p:sp>
      <p:sp>
        <p:nvSpPr>
          <p:cNvPr id="6" name="Retângulo 20">
            <a:extLst>
              <a:ext uri="{FF2B5EF4-FFF2-40B4-BE49-F238E27FC236}">
                <a16:creationId xmlns:a16="http://schemas.microsoft.com/office/drawing/2014/main" id="{E7BB157D-DF01-B5B3-D041-46ADC7309D56}"/>
              </a:ext>
            </a:extLst>
          </p:cNvPr>
          <p:cNvSpPr/>
          <p:nvPr/>
        </p:nvSpPr>
        <p:spPr>
          <a:xfrm>
            <a:off x="0" y="0"/>
            <a:ext cx="1278195" cy="6858000"/>
          </a:xfrm>
          <a:prstGeom prst="rect">
            <a:avLst/>
          </a:prstGeom>
          <a:solidFill>
            <a:srgbClr val="E0E486"/>
          </a:solidFill>
          <a:ln w="12700">
            <a:miter lim="400000"/>
          </a:ln>
        </p:spPr>
        <p:txBody>
          <a:bodyPr lIns="45719" rIns="45719" anchor="ctr"/>
          <a:lstStyle/>
          <a:p>
            <a:pPr marL="0" marR="0" lvl="0" indent="0" algn="ctr" defTabSz="914400" rtl="0" eaLnBrk="1" fontAlgn="auto" latinLnBrk="0" hangingPunct="1">
              <a:lnSpc>
                <a:spcPct val="100000"/>
              </a:lnSpc>
              <a:spcBef>
                <a:spcPts val="0"/>
              </a:spcBef>
              <a:spcAft>
                <a:spcPts val="0"/>
              </a:spcAft>
              <a:buClrTx/>
              <a:buSzTx/>
              <a:buFontTx/>
              <a:buNone/>
              <a:tabLst/>
              <a:defRPr>
                <a:solidFill>
                  <a:srgbClr val="FFFFFF"/>
                </a:solidFill>
              </a:defRPr>
            </a:pPr>
            <a:endParaRPr kumimoji="0" sz="1800" b="0" i="0" u="none" strike="noStrike" kern="1200" cap="none" spc="0" normalizeH="0" baseline="0" noProof="0">
              <a:ln>
                <a:noFill/>
              </a:ln>
              <a:solidFill>
                <a:srgbClr val="FFFFFF"/>
              </a:solidFill>
              <a:effectLst/>
              <a:uLnTx/>
              <a:uFillTx/>
              <a:latin typeface="Calibri"/>
              <a:ea typeface="+mn-ea"/>
              <a:cs typeface="+mn-cs"/>
            </a:endParaRPr>
          </a:p>
        </p:txBody>
      </p:sp>
      <p:pic>
        <p:nvPicPr>
          <p:cNvPr id="7" name="Picture 21" descr="biotasintese_logo_vertical_ENG_s-slogan_linhas_pretas.png">
            <a:extLst>
              <a:ext uri="{FF2B5EF4-FFF2-40B4-BE49-F238E27FC236}">
                <a16:creationId xmlns:a16="http://schemas.microsoft.com/office/drawing/2014/main" id="{71C981C1-5888-E28C-A7CE-755E799D6EE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4661" y="1"/>
            <a:ext cx="1294802" cy="1726058"/>
          </a:xfrm>
          <a:prstGeom prst="rect">
            <a:avLst/>
          </a:prstGeom>
        </p:spPr>
      </p:pic>
    </p:spTree>
    <p:extLst>
      <p:ext uri="{BB962C8B-B14F-4D97-AF65-F5344CB8AC3E}">
        <p14:creationId xmlns:p14="http://schemas.microsoft.com/office/powerpoint/2010/main" val="15178345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Imagem 17">
            <a:extLst>
              <a:ext uri="{FF2B5EF4-FFF2-40B4-BE49-F238E27FC236}">
                <a16:creationId xmlns:a16="http://schemas.microsoft.com/office/drawing/2014/main" id="{F65CA332-D76F-3B28-1C0C-C8ED18BC688D}"/>
              </a:ext>
            </a:extLst>
          </p:cNvPr>
          <p:cNvPicPr>
            <a:picLocks noChangeAspect="1"/>
          </p:cNvPicPr>
          <p:nvPr/>
        </p:nvPicPr>
        <p:blipFill>
          <a:blip r:embed="rId2"/>
          <a:stretch>
            <a:fillRect/>
          </a:stretch>
        </p:blipFill>
        <p:spPr>
          <a:xfrm>
            <a:off x="5916078" y="5664266"/>
            <a:ext cx="1087549" cy="871529"/>
          </a:xfrm>
          <a:prstGeom prst="rect">
            <a:avLst/>
          </a:prstGeom>
        </p:spPr>
      </p:pic>
      <p:pic>
        <p:nvPicPr>
          <p:cNvPr id="17" name="Imagem 16">
            <a:extLst>
              <a:ext uri="{FF2B5EF4-FFF2-40B4-BE49-F238E27FC236}">
                <a16:creationId xmlns:a16="http://schemas.microsoft.com/office/drawing/2014/main" id="{E4BAB41B-95F3-282E-DB14-D1DA2850D7C9}"/>
              </a:ext>
            </a:extLst>
          </p:cNvPr>
          <p:cNvPicPr>
            <a:picLocks noChangeAspect="1"/>
          </p:cNvPicPr>
          <p:nvPr/>
        </p:nvPicPr>
        <p:blipFill>
          <a:blip r:embed="rId3"/>
          <a:srcRect t="9443"/>
          <a:stretch>
            <a:fillRect/>
          </a:stretch>
        </p:blipFill>
        <p:spPr>
          <a:xfrm>
            <a:off x="5257265" y="3880051"/>
            <a:ext cx="977108" cy="884839"/>
          </a:xfrm>
          <a:prstGeom prst="rect">
            <a:avLst/>
          </a:prstGeom>
        </p:spPr>
      </p:pic>
      <p:sp>
        <p:nvSpPr>
          <p:cNvPr id="13" name="CaixaDeTexto 12">
            <a:extLst>
              <a:ext uri="{FF2B5EF4-FFF2-40B4-BE49-F238E27FC236}">
                <a16:creationId xmlns:a16="http://schemas.microsoft.com/office/drawing/2014/main" id="{63CE7C77-39C1-29A3-C9B9-03B5F746AD51}"/>
              </a:ext>
            </a:extLst>
          </p:cNvPr>
          <p:cNvSpPr txBox="1"/>
          <p:nvPr/>
        </p:nvSpPr>
        <p:spPr>
          <a:xfrm>
            <a:off x="1258600" y="450091"/>
            <a:ext cx="5437773" cy="2031325"/>
          </a:xfrm>
          <a:prstGeom prst="rect">
            <a:avLst/>
          </a:prstGeom>
          <a:noFill/>
        </p:spPr>
        <p:txBody>
          <a:bodyPr wrap="square" rtlCol="0">
            <a:spAutoFit/>
          </a:bodyPr>
          <a:lstStyle/>
          <a:p>
            <a:r>
              <a:rPr lang="en-US" noProof="0" dirty="0">
                <a:latin typeface="Calibri" panose="020F0502020204030204" pitchFamily="34" charset="0"/>
                <a:ea typeface="Calibri" panose="020F0502020204030204" pitchFamily="34" charset="0"/>
                <a:cs typeface="Calibri" panose="020F0502020204030204" pitchFamily="34" charset="0"/>
              </a:rPr>
              <a:t>The presence of climate change adaptation policy is associated with the provision of biodiversity mediated services? </a:t>
            </a:r>
          </a:p>
          <a:p>
            <a:endParaRPr lang="en-US" dirty="0">
              <a:latin typeface="Calibri" panose="020F0502020204030204" pitchFamily="34" charset="0"/>
              <a:ea typeface="Calibri" panose="020F0502020204030204" pitchFamily="34" charset="0"/>
              <a:cs typeface="Calibri" panose="020F0502020204030204" pitchFamily="34" charset="0"/>
            </a:endParaRPr>
          </a:p>
          <a:p>
            <a:r>
              <a:rPr lang="en-US" noProof="0" dirty="0">
                <a:latin typeface="Calibri" panose="020F0502020204030204" pitchFamily="34" charset="0"/>
                <a:ea typeface="Calibri" panose="020F0502020204030204" pitchFamily="34" charset="0"/>
                <a:cs typeface="Calibri" panose="020F0502020204030204" pitchFamily="34" charset="0"/>
              </a:rPr>
              <a:t>Are ecosystem services and policies  </a:t>
            </a:r>
            <a:r>
              <a:rPr lang="en-US" dirty="0">
                <a:latin typeface="Calibri" panose="020F0502020204030204" pitchFamily="34" charset="0"/>
                <a:ea typeface="Calibri" panose="020F0502020204030204" pitchFamily="34" charset="0"/>
                <a:cs typeface="Calibri" panose="020F0502020204030204" pitchFamily="34" charset="0"/>
              </a:rPr>
              <a:t>equally distributed across </a:t>
            </a:r>
            <a:r>
              <a:rPr lang="en-US" noProof="0" dirty="0">
                <a:latin typeface="Calibri" panose="020F0502020204030204" pitchFamily="34" charset="0"/>
                <a:ea typeface="Calibri" panose="020F0502020204030204" pitchFamily="34" charset="0"/>
                <a:cs typeface="Calibri" panose="020F0502020204030204" pitchFamily="34" charset="0"/>
              </a:rPr>
              <a:t>socially vulnerable sectors (</a:t>
            </a:r>
            <a:r>
              <a:rPr lang="en-US" dirty="0">
                <a:latin typeface="Calibri" panose="020F0502020204030204" pitchFamily="34" charset="0"/>
                <a:ea typeface="Calibri" panose="020F0502020204030204" pitchFamily="34" charset="0"/>
                <a:cs typeface="Calibri" panose="020F0502020204030204" pitchFamily="34" charset="0"/>
              </a:rPr>
              <a:t>environmental injustice)?</a:t>
            </a:r>
            <a:endParaRPr lang="en-US" noProof="0" dirty="0">
              <a:latin typeface="Calibri" panose="020F0502020204030204" pitchFamily="34" charset="0"/>
              <a:ea typeface="Calibri" panose="020F0502020204030204" pitchFamily="34" charset="0"/>
              <a:cs typeface="Calibri" panose="020F0502020204030204" pitchFamily="34" charset="0"/>
            </a:endParaRPr>
          </a:p>
        </p:txBody>
      </p:sp>
      <p:sp>
        <p:nvSpPr>
          <p:cNvPr id="2" name="Elipse 1">
            <a:extLst>
              <a:ext uri="{FF2B5EF4-FFF2-40B4-BE49-F238E27FC236}">
                <a16:creationId xmlns:a16="http://schemas.microsoft.com/office/drawing/2014/main" id="{B898BAD2-B6A5-E172-6C54-530931A738AA}"/>
              </a:ext>
            </a:extLst>
          </p:cNvPr>
          <p:cNvSpPr/>
          <p:nvPr/>
        </p:nvSpPr>
        <p:spPr>
          <a:xfrm>
            <a:off x="6033799" y="503501"/>
            <a:ext cx="6095017" cy="6004929"/>
          </a:xfrm>
          <a:prstGeom prst="ellipse">
            <a:avLst/>
          </a:prstGeom>
          <a:solidFill>
            <a:schemeClr val="bg1">
              <a:lumMod val="6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 name="Elipse 2">
            <a:extLst>
              <a:ext uri="{FF2B5EF4-FFF2-40B4-BE49-F238E27FC236}">
                <a16:creationId xmlns:a16="http://schemas.microsoft.com/office/drawing/2014/main" id="{60503E39-5E4C-52DD-9671-ECE92A2FC308}"/>
              </a:ext>
            </a:extLst>
          </p:cNvPr>
          <p:cNvSpPr/>
          <p:nvPr/>
        </p:nvSpPr>
        <p:spPr>
          <a:xfrm>
            <a:off x="6261903" y="951125"/>
            <a:ext cx="5607651" cy="5414945"/>
          </a:xfrm>
          <a:prstGeom prst="ellipse">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 name="Elipse 3">
            <a:extLst>
              <a:ext uri="{FF2B5EF4-FFF2-40B4-BE49-F238E27FC236}">
                <a16:creationId xmlns:a16="http://schemas.microsoft.com/office/drawing/2014/main" id="{93B677D6-2EE8-E082-6CD7-E3A6E1F0706F}"/>
              </a:ext>
            </a:extLst>
          </p:cNvPr>
          <p:cNvSpPr/>
          <p:nvPr/>
        </p:nvSpPr>
        <p:spPr>
          <a:xfrm>
            <a:off x="6489536" y="1305293"/>
            <a:ext cx="5227427" cy="4912241"/>
          </a:xfrm>
          <a:prstGeom prst="ellipse">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Elipse 5">
            <a:extLst>
              <a:ext uri="{FF2B5EF4-FFF2-40B4-BE49-F238E27FC236}">
                <a16:creationId xmlns:a16="http://schemas.microsoft.com/office/drawing/2014/main" id="{EE857D9E-5893-0920-E597-A4FEE5D304E4}"/>
              </a:ext>
            </a:extLst>
          </p:cNvPr>
          <p:cNvSpPr/>
          <p:nvPr/>
        </p:nvSpPr>
        <p:spPr>
          <a:xfrm>
            <a:off x="6920292" y="1837605"/>
            <a:ext cx="4280440" cy="411556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CaixaDeTexto 6">
            <a:extLst>
              <a:ext uri="{FF2B5EF4-FFF2-40B4-BE49-F238E27FC236}">
                <a16:creationId xmlns:a16="http://schemas.microsoft.com/office/drawing/2014/main" id="{2F20E79B-B4D0-001D-34AC-F437722C9CBB}"/>
              </a:ext>
            </a:extLst>
          </p:cNvPr>
          <p:cNvSpPr txBox="1"/>
          <p:nvPr/>
        </p:nvSpPr>
        <p:spPr>
          <a:xfrm>
            <a:off x="8307888" y="1354490"/>
            <a:ext cx="1546837" cy="338554"/>
          </a:xfrm>
          <a:prstGeom prst="rect">
            <a:avLst/>
          </a:prstGeom>
          <a:noFill/>
        </p:spPr>
        <p:txBody>
          <a:bodyPr wrap="square" rtlCol="0">
            <a:spAutoFit/>
          </a:bodyPr>
          <a:lstStyle/>
          <a:p>
            <a:r>
              <a:rPr lang="en-US" sz="1600" noProof="0" dirty="0">
                <a:solidFill>
                  <a:schemeClr val="bg1"/>
                </a:solidFill>
              </a:rPr>
              <a:t>Health benefits</a:t>
            </a:r>
          </a:p>
        </p:txBody>
      </p:sp>
      <p:sp>
        <p:nvSpPr>
          <p:cNvPr id="9" name="CaixaDeTexto 8">
            <a:extLst>
              <a:ext uri="{FF2B5EF4-FFF2-40B4-BE49-F238E27FC236}">
                <a16:creationId xmlns:a16="http://schemas.microsoft.com/office/drawing/2014/main" id="{0A36004E-DEEE-E183-AB98-222880536D38}"/>
              </a:ext>
            </a:extLst>
          </p:cNvPr>
          <p:cNvSpPr txBox="1"/>
          <p:nvPr/>
        </p:nvSpPr>
        <p:spPr>
          <a:xfrm>
            <a:off x="8289003" y="1021711"/>
            <a:ext cx="1847237" cy="338554"/>
          </a:xfrm>
          <a:prstGeom prst="rect">
            <a:avLst/>
          </a:prstGeom>
          <a:noFill/>
        </p:spPr>
        <p:txBody>
          <a:bodyPr wrap="square" rtlCol="0">
            <a:spAutoFit/>
          </a:bodyPr>
          <a:lstStyle/>
          <a:p>
            <a:r>
              <a:rPr lang="en-US" sz="1600" noProof="0" dirty="0">
                <a:solidFill>
                  <a:schemeClr val="bg1"/>
                </a:solidFill>
              </a:rPr>
              <a:t>Climate hazards</a:t>
            </a:r>
          </a:p>
        </p:txBody>
      </p:sp>
      <p:sp>
        <p:nvSpPr>
          <p:cNvPr id="10" name="CaixaDeTexto 9">
            <a:extLst>
              <a:ext uri="{FF2B5EF4-FFF2-40B4-BE49-F238E27FC236}">
                <a16:creationId xmlns:a16="http://schemas.microsoft.com/office/drawing/2014/main" id="{E41CAEED-4294-6FA7-F318-3E65EEE3ADCA}"/>
              </a:ext>
            </a:extLst>
          </p:cNvPr>
          <p:cNvSpPr txBox="1"/>
          <p:nvPr/>
        </p:nvSpPr>
        <p:spPr>
          <a:xfrm>
            <a:off x="7902117" y="611675"/>
            <a:ext cx="2257273" cy="338554"/>
          </a:xfrm>
          <a:prstGeom prst="rect">
            <a:avLst/>
          </a:prstGeom>
          <a:noFill/>
          <a:scene3d>
            <a:camera prst="orthographicFront">
              <a:rot lat="0" lon="0" rev="0"/>
            </a:camera>
            <a:lightRig rig="threePt" dir="t"/>
          </a:scene3d>
        </p:spPr>
        <p:txBody>
          <a:bodyPr wrap="square" rtlCol="0">
            <a:spAutoFit/>
          </a:bodyPr>
          <a:lstStyle/>
          <a:p>
            <a:pPr algn="ctr"/>
            <a:r>
              <a:rPr lang="en-US" sz="1600" noProof="0" dirty="0">
                <a:solidFill>
                  <a:schemeClr val="bg1"/>
                </a:solidFill>
              </a:rPr>
              <a:t>Social Vulnerability</a:t>
            </a:r>
          </a:p>
        </p:txBody>
      </p:sp>
      <p:pic>
        <p:nvPicPr>
          <p:cNvPr id="11" name="Imagem 10">
            <a:extLst>
              <a:ext uri="{FF2B5EF4-FFF2-40B4-BE49-F238E27FC236}">
                <a16:creationId xmlns:a16="http://schemas.microsoft.com/office/drawing/2014/main" id="{3CBD106A-242F-9E04-4371-A94FC63CF877}"/>
              </a:ext>
            </a:extLst>
          </p:cNvPr>
          <p:cNvPicPr>
            <a:picLocks noChangeAspect="1"/>
          </p:cNvPicPr>
          <p:nvPr/>
        </p:nvPicPr>
        <p:blipFill>
          <a:blip r:embed="rId4"/>
          <a:stretch>
            <a:fillRect/>
          </a:stretch>
        </p:blipFill>
        <p:spPr>
          <a:xfrm>
            <a:off x="7031102" y="1843725"/>
            <a:ext cx="4050469" cy="3769995"/>
          </a:xfrm>
          <a:prstGeom prst="rect">
            <a:avLst/>
          </a:prstGeom>
        </p:spPr>
      </p:pic>
      <p:sp>
        <p:nvSpPr>
          <p:cNvPr id="12" name="CaixaDeTexto 11">
            <a:extLst>
              <a:ext uri="{FF2B5EF4-FFF2-40B4-BE49-F238E27FC236}">
                <a16:creationId xmlns:a16="http://schemas.microsoft.com/office/drawing/2014/main" id="{14ECF683-E9BC-B127-CAF4-C759FC60B3E2}"/>
              </a:ext>
            </a:extLst>
          </p:cNvPr>
          <p:cNvSpPr txBox="1"/>
          <p:nvPr/>
        </p:nvSpPr>
        <p:spPr>
          <a:xfrm>
            <a:off x="1283261" y="30261"/>
            <a:ext cx="3211547" cy="461665"/>
          </a:xfrm>
          <a:prstGeom prst="rect">
            <a:avLst/>
          </a:prstGeom>
          <a:solidFill>
            <a:schemeClr val="bg1"/>
          </a:solidFill>
        </p:spPr>
        <p:txBody>
          <a:bodyPr wrap="square" rtlCol="0">
            <a:spAutoFit/>
          </a:bodyPr>
          <a:lstStyle/>
          <a:p>
            <a:r>
              <a:rPr lang="en-US" sz="2400" b="1" noProof="0" dirty="0">
                <a:latin typeface="Calibri" panose="020F0502020204030204" pitchFamily="34" charset="0"/>
                <a:ea typeface="Calibri" panose="020F0502020204030204" pitchFamily="34" charset="0"/>
                <a:cs typeface="Calibri" panose="020F0502020204030204" pitchFamily="34" charset="0"/>
              </a:rPr>
              <a:t>Study scope and aim:</a:t>
            </a:r>
          </a:p>
        </p:txBody>
      </p:sp>
      <p:sp>
        <p:nvSpPr>
          <p:cNvPr id="14" name="CaixaDeTexto 13">
            <a:extLst>
              <a:ext uri="{FF2B5EF4-FFF2-40B4-BE49-F238E27FC236}">
                <a16:creationId xmlns:a16="http://schemas.microsoft.com/office/drawing/2014/main" id="{2606E077-CE60-1864-0354-A869B4A2AF68}"/>
              </a:ext>
            </a:extLst>
          </p:cNvPr>
          <p:cNvSpPr txBox="1"/>
          <p:nvPr/>
        </p:nvSpPr>
        <p:spPr>
          <a:xfrm>
            <a:off x="1250546" y="2562950"/>
            <a:ext cx="6446628" cy="3170099"/>
          </a:xfrm>
          <a:prstGeom prst="rect">
            <a:avLst/>
          </a:prstGeom>
          <a:noFill/>
        </p:spPr>
        <p:txBody>
          <a:bodyPr wrap="square" rtlCol="0">
            <a:spAutoFit/>
          </a:bodyPr>
          <a:lstStyle/>
          <a:p>
            <a:r>
              <a:rPr lang="en-US" sz="2000" b="1" noProof="0" dirty="0">
                <a:latin typeface="Calibri" panose="020F0502020204030204" pitchFamily="34" charset="0"/>
                <a:ea typeface="Calibri" panose="020F0502020204030204" pitchFamily="34" charset="0"/>
                <a:cs typeface="Calibri" panose="020F0502020204030204" pitchFamily="34" charset="0"/>
              </a:rPr>
              <a:t>Related outcomes</a:t>
            </a:r>
            <a:r>
              <a:rPr lang="en-US" sz="2000" noProof="0" dirty="0">
                <a:latin typeface="Calibri" panose="020F0502020204030204" pitchFamily="34" charset="0"/>
                <a:ea typeface="Calibri" panose="020F0502020204030204" pitchFamily="34" charset="0"/>
                <a:cs typeface="Calibri" panose="020F0502020204030204" pitchFamily="34" charset="0"/>
              </a:rPr>
              <a:t>:</a:t>
            </a:r>
            <a:br>
              <a:rPr lang="en-US" sz="2000" noProof="0" dirty="0">
                <a:latin typeface="Calibri" panose="020F0502020204030204" pitchFamily="34" charset="0"/>
                <a:ea typeface="Calibri" panose="020F0502020204030204" pitchFamily="34" charset="0"/>
                <a:cs typeface="Calibri" panose="020F0502020204030204" pitchFamily="34" charset="0"/>
              </a:rPr>
            </a:br>
            <a:endParaRPr lang="en-US" sz="2000" noProof="0" dirty="0">
              <a:latin typeface="Calibri" panose="020F0502020204030204" pitchFamily="34" charset="0"/>
              <a:ea typeface="Calibri" panose="020F0502020204030204" pitchFamily="34" charset="0"/>
              <a:cs typeface="Calibri" panose="020F0502020204030204" pitchFamily="34" charset="0"/>
            </a:endParaRPr>
          </a:p>
          <a:p>
            <a:pPr marL="342900" indent="-342900">
              <a:buFontTx/>
              <a:buChar char="-"/>
            </a:pPr>
            <a:r>
              <a:rPr lang="en-US" sz="2000" noProof="0" dirty="0">
                <a:latin typeface="Calibri" panose="020F0502020204030204" pitchFamily="34" charset="0"/>
                <a:ea typeface="Calibri" panose="020F0502020204030204" pitchFamily="34" charset="0"/>
                <a:cs typeface="Calibri" panose="020F0502020204030204" pitchFamily="34" charset="0"/>
              </a:rPr>
              <a:t>Health benefits  ↔ Disease and death</a:t>
            </a:r>
          </a:p>
          <a:p>
            <a:r>
              <a:rPr lang="en-US" sz="2000" dirty="0">
                <a:latin typeface="Calibri" panose="020F0502020204030204" pitchFamily="34" charset="0"/>
                <a:ea typeface="Calibri" panose="020F0502020204030204" pitchFamily="34" charset="0"/>
                <a:cs typeface="Calibri" panose="020F0502020204030204" pitchFamily="34" charset="0"/>
              </a:rPr>
              <a:t>			</a:t>
            </a:r>
            <a:r>
              <a:rPr lang="en-US" sz="2000" noProof="0" dirty="0">
                <a:latin typeface="Calibri" panose="020F0502020204030204" pitchFamily="34" charset="0"/>
                <a:ea typeface="Calibri" panose="020F0502020204030204" pitchFamily="34" charset="0"/>
                <a:cs typeface="Calibri" panose="020F0502020204030204" pitchFamily="34" charset="0"/>
              </a:rPr>
              <a:t> regulation</a:t>
            </a:r>
          </a:p>
          <a:p>
            <a:pPr marL="285750" indent="-285750">
              <a:buFontTx/>
              <a:buChar char="-"/>
            </a:pPr>
            <a:endParaRPr lang="en-US" sz="2000" noProof="0" dirty="0">
              <a:latin typeface="Calibri" panose="020F0502020204030204" pitchFamily="34" charset="0"/>
              <a:ea typeface="Calibri" panose="020F0502020204030204" pitchFamily="34" charset="0"/>
              <a:cs typeface="Calibri" panose="020F0502020204030204" pitchFamily="34" charset="0"/>
            </a:endParaRPr>
          </a:p>
          <a:p>
            <a:endParaRPr lang="en-US" sz="2000" dirty="0">
              <a:latin typeface="Calibri" panose="020F0502020204030204" pitchFamily="34" charset="0"/>
              <a:ea typeface="Calibri" panose="020F0502020204030204" pitchFamily="34" charset="0"/>
              <a:cs typeface="Calibri" panose="020F0502020204030204" pitchFamily="34" charset="0"/>
            </a:endParaRPr>
          </a:p>
          <a:p>
            <a:r>
              <a:rPr lang="en-US" sz="2000" noProof="0" dirty="0">
                <a:latin typeface="Calibri" panose="020F0502020204030204" pitchFamily="34" charset="0"/>
                <a:ea typeface="Calibri" panose="020F0502020204030204" pitchFamily="34" charset="0"/>
                <a:cs typeface="Calibri" panose="020F0502020204030204" pitchFamily="34" charset="0"/>
              </a:rPr>
              <a:t>- Climate hazard</a:t>
            </a:r>
            <a:r>
              <a:rPr lang="en-US" sz="2000" dirty="0">
                <a:latin typeface="Calibri" panose="020F0502020204030204" pitchFamily="34" charset="0"/>
                <a:ea typeface="Calibri" panose="020F0502020204030204" pitchFamily="34" charset="0"/>
                <a:cs typeface="Calibri" panose="020F0502020204030204" pitchFamily="34" charset="0"/>
              </a:rPr>
              <a:t> regulation/prevention</a:t>
            </a:r>
          </a:p>
          <a:p>
            <a:pPr marL="285750" indent="-285750">
              <a:buFontTx/>
              <a:buChar char="-"/>
            </a:pPr>
            <a:endParaRPr lang="en-US" sz="2000" dirty="0">
              <a:latin typeface="Calibri" panose="020F0502020204030204" pitchFamily="34" charset="0"/>
              <a:ea typeface="Calibri" panose="020F0502020204030204" pitchFamily="34" charset="0"/>
              <a:cs typeface="Calibri" panose="020F0502020204030204" pitchFamily="34" charset="0"/>
            </a:endParaRPr>
          </a:p>
          <a:p>
            <a:pPr marL="285750" indent="-285750">
              <a:buFontTx/>
              <a:buChar char="-"/>
            </a:pPr>
            <a:endParaRPr lang="en-US" sz="2000" dirty="0">
              <a:latin typeface="Calibri" panose="020F0502020204030204" pitchFamily="34" charset="0"/>
              <a:ea typeface="Calibri" panose="020F0502020204030204" pitchFamily="34" charset="0"/>
              <a:cs typeface="Calibri" panose="020F0502020204030204" pitchFamily="34" charset="0"/>
            </a:endParaRPr>
          </a:p>
          <a:p>
            <a:r>
              <a:rPr lang="en-US" sz="2000" noProof="0" dirty="0">
                <a:latin typeface="Calibri" panose="020F0502020204030204" pitchFamily="34" charset="0"/>
                <a:ea typeface="Calibri" panose="020F0502020204030204" pitchFamily="34" charset="0"/>
                <a:cs typeface="Calibri" panose="020F0502020204030204" pitchFamily="34" charset="0"/>
              </a:rPr>
              <a:t>- Environmental justice </a:t>
            </a:r>
            <a:r>
              <a:rPr lang="en-US" sz="2000" dirty="0">
                <a:latin typeface="Calibri" panose="020F0502020204030204" pitchFamily="34" charset="0"/>
                <a:ea typeface="Calibri" panose="020F0502020204030204" pitchFamily="34" charset="0"/>
                <a:cs typeface="Calibri" panose="020F0502020204030204" pitchFamily="34" charset="0"/>
              </a:rPr>
              <a:t>↔ </a:t>
            </a:r>
            <a:r>
              <a:rPr lang="en-US" sz="2000" noProof="0" dirty="0">
                <a:latin typeface="Calibri" panose="020F0502020204030204" pitchFamily="34" charset="0"/>
                <a:ea typeface="Calibri" panose="020F0502020204030204" pitchFamily="34" charset="0"/>
                <a:cs typeface="Calibri" panose="020F0502020204030204" pitchFamily="34" charset="0"/>
              </a:rPr>
              <a:t>social vulnerability</a:t>
            </a:r>
          </a:p>
        </p:txBody>
      </p:sp>
      <p:pic>
        <p:nvPicPr>
          <p:cNvPr id="15" name="Imagem 14">
            <a:extLst>
              <a:ext uri="{FF2B5EF4-FFF2-40B4-BE49-F238E27FC236}">
                <a16:creationId xmlns:a16="http://schemas.microsoft.com/office/drawing/2014/main" id="{931A2CF9-A6C0-DD00-2041-00354007660F}"/>
              </a:ext>
            </a:extLst>
          </p:cNvPr>
          <p:cNvPicPr>
            <a:picLocks noChangeAspect="1"/>
          </p:cNvPicPr>
          <p:nvPr/>
        </p:nvPicPr>
        <p:blipFill>
          <a:blip r:embed="rId5"/>
          <a:srcRect l="2885" t="12939" r="6749" b="10109"/>
          <a:stretch>
            <a:fillRect/>
          </a:stretch>
        </p:blipFill>
        <p:spPr>
          <a:xfrm>
            <a:off x="4828055" y="2243872"/>
            <a:ext cx="1088023" cy="926503"/>
          </a:xfrm>
          <a:prstGeom prst="rect">
            <a:avLst/>
          </a:prstGeom>
        </p:spPr>
      </p:pic>
      <p:sp>
        <p:nvSpPr>
          <p:cNvPr id="24" name="Retângulo 20">
            <a:extLst>
              <a:ext uri="{FF2B5EF4-FFF2-40B4-BE49-F238E27FC236}">
                <a16:creationId xmlns:a16="http://schemas.microsoft.com/office/drawing/2014/main" id="{DB8A17C8-2CFB-85D3-667B-511EE22C9D6D}"/>
              </a:ext>
            </a:extLst>
          </p:cNvPr>
          <p:cNvSpPr/>
          <p:nvPr/>
        </p:nvSpPr>
        <p:spPr>
          <a:xfrm>
            <a:off x="-19595" y="-1"/>
            <a:ext cx="1278195" cy="6858000"/>
          </a:xfrm>
          <a:prstGeom prst="rect">
            <a:avLst/>
          </a:prstGeom>
          <a:solidFill>
            <a:srgbClr val="E0E486"/>
          </a:solidFill>
          <a:ln w="12700">
            <a:miter lim="400000"/>
          </a:ln>
        </p:spPr>
        <p:txBody>
          <a:bodyPr lIns="45719" rIns="45719" anchor="ctr"/>
          <a:lstStyle/>
          <a:p>
            <a:pPr marL="0" marR="0" lvl="0" indent="0" algn="ctr" defTabSz="914400" rtl="0" eaLnBrk="1" fontAlgn="auto" latinLnBrk="0" hangingPunct="1">
              <a:lnSpc>
                <a:spcPct val="100000"/>
              </a:lnSpc>
              <a:spcBef>
                <a:spcPts val="0"/>
              </a:spcBef>
              <a:spcAft>
                <a:spcPts val="0"/>
              </a:spcAft>
              <a:buClrTx/>
              <a:buSzTx/>
              <a:buFontTx/>
              <a:buNone/>
              <a:tabLst/>
              <a:defRPr>
                <a:solidFill>
                  <a:srgbClr val="FFFFFF"/>
                </a:solidFill>
              </a:defRPr>
            </a:pPr>
            <a:endParaRPr kumimoji="0" sz="1800" b="0" i="0" u="none" strike="noStrike" kern="1200" cap="none" spc="0" normalizeH="0" baseline="0" noProof="0" dirty="0">
              <a:ln>
                <a:noFill/>
              </a:ln>
              <a:solidFill>
                <a:srgbClr val="FFFFFF"/>
              </a:solidFill>
              <a:effectLst/>
              <a:uLnTx/>
              <a:uFillTx/>
              <a:latin typeface="Calibri"/>
              <a:ea typeface="+mn-ea"/>
              <a:cs typeface="+mn-cs"/>
            </a:endParaRPr>
          </a:p>
        </p:txBody>
      </p:sp>
      <p:pic>
        <p:nvPicPr>
          <p:cNvPr id="25" name="Picture 21" descr="biotasintese_logo_vertical_ENG_s-slogan_linhas_pretas.png">
            <a:extLst>
              <a:ext uri="{FF2B5EF4-FFF2-40B4-BE49-F238E27FC236}">
                <a16:creationId xmlns:a16="http://schemas.microsoft.com/office/drawing/2014/main" id="{8D1847AA-68A7-2A39-7E65-EB834C92BD6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4256" y="0"/>
            <a:ext cx="1294802" cy="1726058"/>
          </a:xfrm>
          <a:prstGeom prst="rect">
            <a:avLst/>
          </a:prstGeom>
        </p:spPr>
      </p:pic>
    </p:spTree>
    <p:extLst>
      <p:ext uri="{BB962C8B-B14F-4D97-AF65-F5344CB8AC3E}">
        <p14:creationId xmlns:p14="http://schemas.microsoft.com/office/powerpoint/2010/main" val="5253837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Imagem 1" descr="Homem segurando um guarda-chuva&#10;&#10;O conteúdo gerado por IA pode estar incorreto.">
            <a:extLst>
              <a:ext uri="{FF2B5EF4-FFF2-40B4-BE49-F238E27FC236}">
                <a16:creationId xmlns:a16="http://schemas.microsoft.com/office/drawing/2014/main" id="{7FF71859-FF86-BE31-3E66-8CA12ABFB1A8}"/>
              </a:ext>
            </a:extLst>
          </p:cNvPr>
          <p:cNvPicPr>
            <a:picLocks noChangeAspect="1"/>
          </p:cNvPicPr>
          <p:nvPr/>
        </p:nvPicPr>
        <p:blipFill>
          <a:blip r:embed="rId2"/>
          <a:srcRect t="16532" b="13198"/>
          <a:stretch>
            <a:fillRect/>
          </a:stretch>
        </p:blipFill>
        <p:spPr>
          <a:xfrm>
            <a:off x="457200" y="457200"/>
            <a:ext cx="11277600" cy="5943600"/>
          </a:xfrm>
          <a:prstGeom prst="rect">
            <a:avLst/>
          </a:prstGeom>
        </p:spPr>
      </p:pic>
      <p:sp>
        <p:nvSpPr>
          <p:cNvPr id="5" name="CaixaDeTexto 4">
            <a:extLst>
              <a:ext uri="{FF2B5EF4-FFF2-40B4-BE49-F238E27FC236}">
                <a16:creationId xmlns:a16="http://schemas.microsoft.com/office/drawing/2014/main" id="{825C9037-E0C2-4BC7-2FD1-AB316668D4E3}"/>
              </a:ext>
            </a:extLst>
          </p:cNvPr>
          <p:cNvSpPr txBox="1"/>
          <p:nvPr/>
        </p:nvSpPr>
        <p:spPr>
          <a:xfrm>
            <a:off x="3840480" y="6400800"/>
            <a:ext cx="5013960" cy="369332"/>
          </a:xfrm>
          <a:prstGeom prst="rect">
            <a:avLst/>
          </a:prstGeom>
          <a:noFill/>
        </p:spPr>
        <p:txBody>
          <a:bodyPr wrap="square" rtlCol="0">
            <a:spAutoFit/>
          </a:bodyPr>
          <a:lstStyle/>
          <a:p>
            <a:r>
              <a:rPr lang="en-US" noProof="0">
                <a:solidFill>
                  <a:schemeClr val="bg1"/>
                </a:solidFill>
              </a:rPr>
              <a:t>Picture from:</a:t>
            </a:r>
            <a:r>
              <a:rPr lang="en-US" noProof="0"/>
              <a:t>: </a:t>
            </a:r>
            <a:r>
              <a:rPr lang="en-US" noProof="0">
                <a:hlinkClick r:id="rId3"/>
              </a:rPr>
              <a:t>Climate promise - UNDP</a:t>
            </a:r>
            <a:endParaRPr lang="en-US" noProof="0"/>
          </a:p>
        </p:txBody>
      </p:sp>
      <p:sp>
        <p:nvSpPr>
          <p:cNvPr id="3" name="CaixaDeTexto 2">
            <a:extLst>
              <a:ext uri="{FF2B5EF4-FFF2-40B4-BE49-F238E27FC236}">
                <a16:creationId xmlns:a16="http://schemas.microsoft.com/office/drawing/2014/main" id="{FEF84D31-8FB4-9496-0FC9-EB0A6CB8086A}"/>
              </a:ext>
            </a:extLst>
          </p:cNvPr>
          <p:cNvSpPr txBox="1"/>
          <p:nvPr/>
        </p:nvSpPr>
        <p:spPr>
          <a:xfrm>
            <a:off x="185057" y="0"/>
            <a:ext cx="9927771" cy="523220"/>
          </a:xfrm>
          <a:prstGeom prst="rect">
            <a:avLst/>
          </a:prstGeom>
          <a:noFill/>
        </p:spPr>
        <p:txBody>
          <a:bodyPr wrap="square" rtlCol="0">
            <a:spAutoFit/>
          </a:bodyPr>
          <a:lstStyle/>
          <a:p>
            <a:r>
              <a:rPr lang="en-US" sz="2800" noProof="0" dirty="0">
                <a:solidFill>
                  <a:schemeClr val="bg1"/>
                </a:solidFill>
              </a:rPr>
              <a:t>What is driving climate change adaptability policies?</a:t>
            </a:r>
          </a:p>
        </p:txBody>
      </p:sp>
    </p:spTree>
    <p:extLst>
      <p:ext uri="{BB962C8B-B14F-4D97-AF65-F5344CB8AC3E}">
        <p14:creationId xmlns:p14="http://schemas.microsoft.com/office/powerpoint/2010/main" val="32483771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DC5AC4D4-09BC-8068-D57C-E1939AED2F6C}"/>
              </a:ext>
            </a:extLst>
          </p:cNvPr>
          <p:cNvSpPr txBox="1"/>
          <p:nvPr/>
        </p:nvSpPr>
        <p:spPr>
          <a:xfrm>
            <a:off x="2762250" y="1443841"/>
            <a:ext cx="6096000" cy="3693319"/>
          </a:xfrm>
          <a:prstGeom prst="rect">
            <a:avLst/>
          </a:prstGeom>
          <a:noFill/>
        </p:spPr>
        <p:txBody>
          <a:bodyPr wrap="square">
            <a:spAutoFit/>
          </a:bodyPr>
          <a:lstStyle/>
          <a:p>
            <a:r>
              <a:rPr lang="es-ES" dirty="0"/>
              <a:t>## 7.2 Evidencia de Gobernanza Reactiva</a:t>
            </a:r>
          </a:p>
          <a:p>
            <a:endParaRPr lang="es-ES" dirty="0"/>
          </a:p>
          <a:p>
            <a:r>
              <a:rPr lang="es-ES" dirty="0"/>
              <a:t>Los resultados apoyan la **inversión de la lógica causal**:</a:t>
            </a:r>
          </a:p>
          <a:p>
            <a:endParaRPr lang="es-ES" dirty="0"/>
          </a:p>
          <a:p>
            <a:r>
              <a:rPr lang="es-ES" dirty="0"/>
              <a:t>1. **Riesgos climáticos** (fuego, inundación) están **positivamente** asociados a gobernanza</a:t>
            </a:r>
          </a:p>
          <a:p>
            <a:r>
              <a:rPr lang="es-ES" dirty="0"/>
              <a:t>2. **Dengue** también muestra relación **positiva** con gobernanza</a:t>
            </a:r>
          </a:p>
          <a:p>
            <a:r>
              <a:rPr lang="es-ES" dirty="0"/>
              <a:t>3. Esto sugiere que los municipios desarrollan capacidad adaptativa *en respuesta* a eventos adversos, no preventivamente</a:t>
            </a:r>
            <a:br>
              <a:rPr lang="es-ES" dirty="0"/>
            </a:br>
            <a:r>
              <a:rPr lang="es-ES" dirty="0"/>
              <a:t>4. Sin embargo la vulnerabilidad social no es un riesgo contemplado en la elaboración de la capacidad adaptativa. </a:t>
            </a:r>
          </a:p>
        </p:txBody>
      </p:sp>
    </p:spTree>
    <p:extLst>
      <p:ext uri="{BB962C8B-B14F-4D97-AF65-F5344CB8AC3E}">
        <p14:creationId xmlns:p14="http://schemas.microsoft.com/office/powerpoint/2010/main" val="1101304701"/>
      </p:ext>
    </p:extLst>
  </p:cSld>
  <p:clrMapOvr>
    <a:masterClrMapping/>
  </p:clrMapOvr>
</p:sld>
</file>

<file path=ppt/theme/theme1.xml><?xml version="1.0" encoding="utf-8"?>
<a:theme xmlns:a="http://schemas.openxmlformats.org/drawingml/2006/main" name="Tema do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734</TotalTime>
  <Words>1871</Words>
  <Application>Microsoft Office PowerPoint</Application>
  <PresentationFormat>Widescreen</PresentationFormat>
  <Paragraphs>184</Paragraphs>
  <Slides>30</Slides>
  <Notes>1</Notes>
  <HiddenSlides>1</HiddenSlides>
  <MMClips>0</MMClips>
  <ScaleCrop>false</ScaleCrop>
  <HeadingPairs>
    <vt:vector size="6" baseType="variant">
      <vt:variant>
        <vt:lpstr>Fontes usadas</vt:lpstr>
      </vt:variant>
      <vt:variant>
        <vt:i4>6</vt:i4>
      </vt:variant>
      <vt:variant>
        <vt:lpstr>Tema</vt:lpstr>
      </vt:variant>
      <vt:variant>
        <vt:i4>1</vt:i4>
      </vt:variant>
      <vt:variant>
        <vt:lpstr>Títulos de slides</vt:lpstr>
      </vt:variant>
      <vt:variant>
        <vt:i4>30</vt:i4>
      </vt:variant>
    </vt:vector>
  </HeadingPairs>
  <TitlesOfParts>
    <vt:vector size="37" baseType="lpstr">
      <vt:lpstr>Aptos</vt:lpstr>
      <vt:lpstr>Aptos Display</vt:lpstr>
      <vt:lpstr>Arial</vt:lpstr>
      <vt:lpstr>Avenir Next LT Pro</vt:lpstr>
      <vt:lpstr>Calibri</vt:lpstr>
      <vt:lpstr>Cambria Math</vt:lpstr>
      <vt:lpstr>Tema do Office</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Adrian David Gonzalez Chaves</dc:creator>
  <cp:lastModifiedBy>Adrian David Gonzalez Chaves</cp:lastModifiedBy>
  <cp:revision>62</cp:revision>
  <dcterms:created xsi:type="dcterms:W3CDTF">2026-01-30T13:05:55Z</dcterms:created>
  <dcterms:modified xsi:type="dcterms:W3CDTF">2026-02-02T15:11:32Z</dcterms:modified>
</cp:coreProperties>
</file>